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1"/>
  </p:notesMasterIdLst>
  <p:sldIdLst>
    <p:sldId id="1511" r:id="rId2"/>
    <p:sldId id="1510" r:id="rId3"/>
    <p:sldId id="1445" r:id="rId4"/>
    <p:sldId id="1444" r:id="rId5"/>
    <p:sldId id="1488" r:id="rId6"/>
    <p:sldId id="1441" r:id="rId7"/>
    <p:sldId id="1442" r:id="rId8"/>
    <p:sldId id="1443" r:id="rId9"/>
    <p:sldId id="1446" r:id="rId10"/>
    <p:sldId id="344" r:id="rId11"/>
    <p:sldId id="339" r:id="rId12"/>
    <p:sldId id="340" r:id="rId13"/>
    <p:sldId id="341" r:id="rId14"/>
    <p:sldId id="342" r:id="rId15"/>
    <p:sldId id="343" r:id="rId16"/>
    <p:sldId id="345" r:id="rId17"/>
    <p:sldId id="346" r:id="rId18"/>
    <p:sldId id="1460" r:id="rId19"/>
    <p:sldId id="309" r:id="rId20"/>
    <p:sldId id="310" r:id="rId21"/>
    <p:sldId id="1436" r:id="rId22"/>
    <p:sldId id="1451" r:id="rId23"/>
    <p:sldId id="1450" r:id="rId24"/>
    <p:sldId id="354" r:id="rId25"/>
    <p:sldId id="1501" r:id="rId26"/>
    <p:sldId id="1390" r:id="rId27"/>
    <p:sldId id="1493" r:id="rId28"/>
    <p:sldId id="1503" r:id="rId29"/>
    <p:sldId id="1504" r:id="rId30"/>
    <p:sldId id="288" r:id="rId31"/>
    <p:sldId id="287" r:id="rId32"/>
    <p:sldId id="1433" r:id="rId33"/>
    <p:sldId id="393" r:id="rId34"/>
    <p:sldId id="1505" r:id="rId35"/>
    <p:sldId id="1234" r:id="rId36"/>
    <p:sldId id="308" r:id="rId37"/>
    <p:sldId id="1235" r:id="rId38"/>
    <p:sldId id="306" r:id="rId39"/>
    <p:sldId id="307" r:id="rId40"/>
    <p:sldId id="452" r:id="rId41"/>
    <p:sldId id="1461" r:id="rId42"/>
    <p:sldId id="1486" r:id="rId43"/>
    <p:sldId id="1464" r:id="rId44"/>
    <p:sldId id="1452" r:id="rId45"/>
    <p:sldId id="1484" r:id="rId46"/>
    <p:sldId id="1453" r:id="rId47"/>
    <p:sldId id="1454" r:id="rId48"/>
    <p:sldId id="1462" r:id="rId49"/>
    <p:sldId id="1455" r:id="rId50"/>
    <p:sldId id="1491" r:id="rId51"/>
    <p:sldId id="1434" r:id="rId52"/>
    <p:sldId id="1494" r:id="rId53"/>
    <p:sldId id="451" r:id="rId54"/>
    <p:sldId id="352" r:id="rId55"/>
    <p:sldId id="316" r:id="rId56"/>
    <p:sldId id="353" r:id="rId57"/>
    <p:sldId id="1456" r:id="rId58"/>
    <p:sldId id="1459" r:id="rId59"/>
    <p:sldId id="1495" r:id="rId60"/>
    <p:sldId id="1497" r:id="rId61"/>
    <p:sldId id="1498" r:id="rId62"/>
    <p:sldId id="1236" r:id="rId63"/>
    <p:sldId id="395" r:id="rId64"/>
    <p:sldId id="1238" r:id="rId65"/>
    <p:sldId id="1500" r:id="rId66"/>
    <p:sldId id="1466" r:id="rId67"/>
    <p:sldId id="289" r:id="rId68"/>
    <p:sldId id="1468" r:id="rId69"/>
    <p:sldId id="1487" r:id="rId70"/>
    <p:sldId id="292" r:id="rId71"/>
    <p:sldId id="441" r:id="rId72"/>
    <p:sldId id="418" r:id="rId73"/>
    <p:sldId id="1472" r:id="rId74"/>
    <p:sldId id="1470" r:id="rId75"/>
    <p:sldId id="349" r:id="rId76"/>
    <p:sldId id="1509" r:id="rId77"/>
    <p:sldId id="453" r:id="rId78"/>
    <p:sldId id="1457" r:id="rId79"/>
    <p:sldId id="1482"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pb" initials="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69" autoAdjust="0"/>
    <p:restoredTop sz="78939" autoAdjust="0"/>
  </p:normalViewPr>
  <p:slideViewPr>
    <p:cSldViewPr snapToGrid="0">
      <p:cViewPr>
        <p:scale>
          <a:sx n="33" d="100"/>
          <a:sy n="33" d="100"/>
        </p:scale>
        <p:origin x="547" y="7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4B1CD8-9F96-4F1D-A5B8-2D9E0ECCEB3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神经元树突丛的形状与轴突投射的模式反映了特定类型神经元所具有的特征，一次人们常常通过这些特征将神经元进行分类。</a:t>
            </a:r>
            <a:r>
              <a:rPr lang="zh-CN" altLang="en-US" b="1" dirty="0"/>
              <a:t>椎体神经元</a:t>
            </a:r>
            <a:r>
              <a:rPr lang="zh-CN" altLang="en-US" dirty="0"/>
              <a:t>是在哺乳动物大脑皮质与海马中最常见的一种神经元，它们具有锥形的胞体，具有一个顶端的树突和若干广泛分叉的位于基底的树突。大部分的树突丛都附有树突棘，其含有的突触后特化结构得以与另一个神经元的突触前末梢紧密接触。</a:t>
            </a:r>
            <a:r>
              <a:rPr lang="zh-CN" altLang="en-US" b="1" dirty="0"/>
              <a:t>篮状细胞</a:t>
            </a:r>
            <a:r>
              <a:rPr lang="zh-CN" altLang="en-US" dirty="0"/>
              <a:t>是另一类常见的神经元类型，它们将轴突末梢缠绕在大脑皮质的椎体神经元或者小闹钟的浦肯野细胞的胞体上。脊髓中的</a:t>
            </a:r>
            <a:r>
              <a:rPr lang="zh-CN" altLang="en-US" b="1" dirty="0"/>
              <a:t>运动神经元</a:t>
            </a:r>
            <a:r>
              <a:rPr lang="zh-CN" altLang="en-US" dirty="0"/>
              <a:t>将其密集的树突深入脊髓，并将其轴突伸出脊髓，投射至肌肉。体感系统中的感觉神经元位于紧靠脊髓外侧的被根神经节中，从胞体首先延伸出一条突起，之后发生分叉，一条外周的轴突产生出有分枝的末梢结构，另一条中央的轴突投射至脊髓。</a:t>
            </a:r>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Nucleolus </a:t>
            </a:r>
            <a:r>
              <a:rPr lang="zh-CN" altLang="en-US" dirty="0"/>
              <a:t>核仁</a:t>
            </a:r>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a:t>
            </a:r>
            <a:r>
              <a:rPr lang="zh-CN" altLang="en-US"/>
              <a:t>在一个典型的脊椎动物神经元轴突中，微管（绿色）的正端朝向轴突末端，或者说</a:t>
            </a:r>
            <a:r>
              <a:rPr lang="en-US" altLang="zh-CN"/>
              <a:t>“</a:t>
            </a:r>
            <a:r>
              <a:rPr lang="zh-CN" altLang="en-US"/>
              <a:t>正端向外</a:t>
            </a:r>
            <a:r>
              <a:rPr lang="en-US" altLang="zh-CN"/>
              <a:t>”</a:t>
            </a:r>
            <a:r>
              <a:rPr lang="zh-CN" altLang="en-US"/>
              <a:t>。相反</a:t>
            </a:r>
            <a:r>
              <a:rPr lang="en-US" altLang="zh-CN"/>
              <a:t> </a:t>
            </a:r>
            <a:r>
              <a:rPr lang="zh-CN" altLang="en-US"/>
              <a:t>，树突中既有正端向外的微管，又有负端向外的微管。像突触囊泡前体（浅蓝）这样的目的地为轴突末端的货物优先通过正端向外的驱动蛋白（如橙色的</a:t>
            </a:r>
            <a:r>
              <a:rPr lang="en-US" altLang="zh-CN"/>
              <a:t>KIF1a</a:t>
            </a:r>
            <a:r>
              <a:rPr lang="zh-CN" altLang="en-US"/>
              <a:t>）被运送到轴突末端。在轴突和树突中，其他的货物都通过动力蛋白（朝着微管负端移动的蛋白）或者其他的驱动蛋白运输。例如，结合蛋白复合物（浅棕）的</a:t>
            </a:r>
            <a:r>
              <a:rPr lang="en-US" altLang="zh-CN"/>
              <a:t>mRNA</a:t>
            </a:r>
            <a:r>
              <a:rPr lang="zh-CN" altLang="en-US"/>
              <a:t>（蓝线）通过驱动蛋白被运输到树突中。动力蛋白和大部分的驱动蛋白都是含有两个头（马达结构域）的二聚体，而</a:t>
            </a:r>
            <a:r>
              <a:rPr lang="en-US" altLang="zh-CN"/>
              <a:t>KIF1a</a:t>
            </a:r>
            <a:r>
              <a:rPr lang="zh-CN" altLang="en-US"/>
              <a:t>则为单体蛋白。纤丝状肌动蛋白（红色）分布在沿着轴突和树突（未画出）的细胞质膜附近，并且富集在树突棘和前突触末端。离开微管以后，货物通过肌球蛋白介导的沿着纤丝状肌动蛋白运动被进一步运输到它们的目的地。</a:t>
            </a:r>
          </a:p>
          <a:p>
            <a:r>
              <a:rPr lang="en-US" altLang="zh-CN"/>
              <a:t>B. </a:t>
            </a:r>
            <a:r>
              <a:rPr lang="zh-CN" altLang="en-US"/>
              <a:t>快速冷冻深度蚀刻电镜揭示了轴突细胞骨架的结构。箭头指向一个驱动蛋白沿着微管移动货物。</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左图：树突合成蛋白的证据。一个大鼠的海马区颗粒细胞局部的电镜图像。图像的左方是树突的一部分（</a:t>
            </a:r>
            <a:r>
              <a:rPr lang="en-US" altLang="zh-CN"/>
              <a:t>den</a:t>
            </a:r>
            <a:r>
              <a:rPr lang="zh-CN" altLang="en-US"/>
              <a:t>），其树突棘（</a:t>
            </a:r>
            <a:r>
              <a:rPr lang="en-US" altLang="zh-CN"/>
              <a:t>S</a:t>
            </a:r>
            <a:r>
              <a:rPr lang="zh-CN" altLang="en-US"/>
              <a:t>）在右边。一群核糖体（箭头）处于树突主干和树突棘之间。</a:t>
            </a:r>
          </a:p>
          <a:p>
            <a:r>
              <a:rPr lang="zh-CN" altLang="en-US"/>
              <a:t>右图：放射标记蛋白质后的轴突运输研究。上：放射性标记的氨基酸在接近神经元胞体处被注射进入，并且在注射后很快加入到新合成的蛋白质中或者被代谢。中和下：在初始注射后的两个时期，研究者从不同的轴突部分分离出蛋白质（蓝框），利用凝胶电泳分析，并且用放射自显影来观察和区分它们。</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F4FEE-C397-D845-9496-B70325EC0EA5}" type="slidenum">
              <a:rPr lang="en-US" smtClean="0"/>
              <a:t>32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837353-30EB-4A48-80EB-173D804AEFBD}" type="slidenum">
              <a:rPr lang="zh-CN" altLang="en-US" smtClean="0"/>
              <a:t>41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少突胶质细胞作用模式图。</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图：星形胶质细胞与神经元之间的相互作用。</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F4FEE-C397-D845-9496-B70325EC0EA5}"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图：小胶质细胞在正常大脑中的多种功能。</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F4FEE-C397-D845-9496-B70325EC0EA5}" type="slidenum">
              <a:rPr lang="en-US" smtClean="0"/>
              <a:t>58</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1" name="备注占位符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zh-CN"/>
              <a:t>axoplasmic transport down the axon at a rate of 1–10 mm per day; fast axoplasmic transport at a rate as high as 1,000 mm per day</a:t>
            </a:r>
            <a:endParaRPr lang="zh-CN" altLang="en-US"/>
          </a:p>
        </p:txBody>
      </p:sp>
      <p:sp>
        <p:nvSpPr>
          <p:cNvPr id="4" name="灯片编号占位符 3"/>
          <p:cNvSpPr>
            <a:spLocks noGrp="1"/>
          </p:cNvSpPr>
          <p:nvPr>
            <p:ph type="sldNum" sz="quarter" idx="5"/>
          </p:nvPr>
        </p:nvSpPr>
        <p:spPr/>
        <p:txBody>
          <a:bodyPr/>
          <a:lstStyle/>
          <a:p>
            <a:pPr>
              <a:defRPr/>
            </a:pPr>
            <a:fld id="{56466417-A6EC-4361-98D9-8C839B95EC1D}" type="slidenum">
              <a:rPr lang="zh-CN" altLang="en-US" smtClean="0"/>
              <a:t>63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介导被动运输和主动运输的通道和转运蛋白。</a:t>
            </a:r>
            <a:r>
              <a:rPr lang="en-US" altLang="zh-CN"/>
              <a:t>A. </a:t>
            </a:r>
            <a:r>
              <a:rPr lang="zh-CN" altLang="en-US"/>
              <a:t>在通道打开时，通道蛋白有一个可以让细胞溶质直接通过的亲水性孔，而转运蛋白通过至少两个可以顺序开关的闸门将细胞溶质运输过膜。在没有能量利用的时候，细胞溶质沿着电化学梯度穿过通道和运转蛋白。这称为被动运输。</a:t>
            </a:r>
          </a:p>
          <a:p>
            <a:r>
              <a:rPr lang="en-US" altLang="zh-CN"/>
              <a:t>B. </a:t>
            </a:r>
            <a:r>
              <a:rPr lang="zh-CN" altLang="en-US"/>
              <a:t>转运蛋白也可以利用外源能量介导主动运输，从而将细胞溶质逆着电化学梯度运输。</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两个乙酰胆碱的结合位点位于</a:t>
            </a:r>
            <a:r>
              <a:rPr lang="en-US" altLang="zh-CN">
                <a:latin typeface="Arial" panose="020B0604020202020204" pitchFamily="34" charset="0"/>
                <a:cs typeface="Arial" panose="020B0604020202020204" pitchFamily="34" charset="0"/>
              </a:rPr>
              <a:t>α</a:t>
            </a:r>
            <a:r>
              <a:rPr lang="en-US" altLang="zh-CN"/>
              <a:t>-</a:t>
            </a:r>
            <a:r>
              <a:rPr lang="en-US" altLang="zh-CN">
                <a:latin typeface="微软雅黑" panose="020B0503020204020204" charset="-122"/>
                <a:ea typeface="微软雅黑" panose="020B0503020204020204" charset="-122"/>
              </a:rPr>
              <a:t>γ</a:t>
            </a:r>
            <a:r>
              <a:rPr lang="zh-CN" altLang="en-US"/>
              <a:t>及</a:t>
            </a:r>
            <a:r>
              <a:rPr lang="zh-CN" altLang="en-US">
                <a:latin typeface="微软雅黑" panose="020B0503020204020204" charset="-122"/>
                <a:ea typeface="微软雅黑" panose="020B0503020204020204" charset="-122"/>
              </a:rPr>
              <a:t>α</a:t>
            </a:r>
            <a:r>
              <a:rPr lang="en-US" altLang="zh-CN">
                <a:latin typeface="微软雅黑" panose="020B0503020204020204" charset="-122"/>
                <a:ea typeface="微软雅黑" panose="020B0503020204020204" charset="-122"/>
              </a:rPr>
              <a:t>-δ</a:t>
            </a:r>
            <a:r>
              <a:rPr lang="zh-CN" altLang="en-US">
                <a:latin typeface="微软雅黑" panose="020B0503020204020204" charset="-122"/>
                <a:ea typeface="微软雅黑" panose="020B0503020204020204" charset="-122"/>
              </a:rPr>
              <a:t>两对亚基的交界处。</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F4FEE-C397-D845-9496-B70325EC0EA5}" type="slidenum">
              <a:rPr lang="en-US" smtClean="0"/>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2F4FEE-C397-D845-9496-B70325EC0EA5}" type="slidenum">
              <a:rPr lang="en-US" smtClean="0"/>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246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内页">
    <p:spTree>
      <p:nvGrpSpPr>
        <p:cNvPr id="1" name=""/>
        <p:cNvGrpSpPr/>
        <p:nvPr/>
      </p:nvGrpSpPr>
      <p:grpSpPr>
        <a:xfrm>
          <a:off x="0" y="0"/>
          <a:ext cx="0" cy="0"/>
          <a:chOff x="0" y="0"/>
          <a:chExt cx="0" cy="0"/>
        </a:xfrm>
      </p:grpSpPr>
      <p:pic>
        <p:nvPicPr>
          <p:cNvPr id="4" name="图片 3"/>
          <p:cNvPicPr>
            <a:picLocks noChangeAspect="1"/>
          </p:cNvPicPr>
          <p:nvPr/>
        </p:nvPicPr>
        <p:blipFill>
          <a:blip r:embed="rId2" cstate="screen"/>
          <a:stretch>
            <a:fillRect/>
          </a:stretch>
        </p:blipFill>
        <p:spPr>
          <a:xfrm>
            <a:off x="0" y="3"/>
            <a:ext cx="12192000" cy="665863"/>
          </a:xfrm>
          <a:prstGeom prst="rect">
            <a:avLst/>
          </a:prstGeom>
        </p:spPr>
      </p:pic>
      <p:pic>
        <p:nvPicPr>
          <p:cNvPr id="8" name="图片 7"/>
          <p:cNvPicPr>
            <a:picLocks noChangeAspect="1"/>
          </p:cNvPicPr>
          <p:nvPr/>
        </p:nvPicPr>
        <p:blipFill>
          <a:blip r:embed="rId3" cstate="screen"/>
          <a:stretch>
            <a:fillRect/>
          </a:stretch>
        </p:blipFill>
        <p:spPr>
          <a:xfrm>
            <a:off x="658702" y="175417"/>
            <a:ext cx="2023540" cy="401413"/>
          </a:xfrm>
          <a:prstGeom prst="rect">
            <a:avLst/>
          </a:prstGeom>
        </p:spPr>
      </p:pic>
      <p:sp>
        <p:nvSpPr>
          <p:cNvPr id="15" name="矩形 14"/>
          <p:cNvSpPr/>
          <p:nvPr/>
        </p:nvSpPr>
        <p:spPr>
          <a:xfrm>
            <a:off x="0" y="6766563"/>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7" name="图片 6"/>
          <p:cNvPicPr>
            <a:picLocks noChangeAspect="1"/>
          </p:cNvPicPr>
          <p:nvPr/>
        </p:nvPicPr>
        <p:blipFill>
          <a:blip r:embed="rId4" cstate="screen"/>
          <a:stretch>
            <a:fillRect/>
          </a:stretch>
        </p:blipFill>
        <p:spPr>
          <a:xfrm>
            <a:off x="0" y="1223521"/>
            <a:ext cx="12192000" cy="336803"/>
          </a:xfrm>
          <a:prstGeom prst="rect">
            <a:avLst/>
          </a:prstGeom>
        </p:spPr>
      </p:pic>
      <p:sp>
        <p:nvSpPr>
          <p:cNvPr id="3" name="内容占位符 2"/>
          <p:cNvSpPr>
            <a:spLocks noGrp="1"/>
          </p:cNvSpPr>
          <p:nvPr>
            <p:ph sz="quarter" idx="10" hasCustomPrompt="1"/>
          </p:nvPr>
        </p:nvSpPr>
        <p:spPr>
          <a:xfrm>
            <a:off x="658702" y="1685678"/>
            <a:ext cx="11162884"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658699" y="974280"/>
            <a:ext cx="11162884"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pic>
        <p:nvPicPr>
          <p:cNvPr id="9" name="图片 8"/>
          <p:cNvPicPr>
            <a:picLocks noChangeAspect="1"/>
          </p:cNvPicPr>
          <p:nvPr userDrawn="1"/>
        </p:nvPicPr>
        <p:blipFill>
          <a:blip r:embed="rId2" cstate="screen"/>
          <a:stretch>
            <a:fillRect/>
          </a:stretch>
        </p:blipFill>
        <p:spPr>
          <a:xfrm>
            <a:off x="0" y="1"/>
            <a:ext cx="12192000" cy="665863"/>
          </a:xfrm>
          <a:prstGeom prst="rect">
            <a:avLst/>
          </a:prstGeom>
        </p:spPr>
      </p:pic>
      <p:pic>
        <p:nvPicPr>
          <p:cNvPr id="10" name="图片 9"/>
          <p:cNvPicPr>
            <a:picLocks noChangeAspect="1"/>
          </p:cNvPicPr>
          <p:nvPr userDrawn="1"/>
        </p:nvPicPr>
        <p:blipFill>
          <a:blip r:embed="rId3" cstate="screen"/>
          <a:stretch>
            <a:fillRect/>
          </a:stretch>
        </p:blipFill>
        <p:spPr>
          <a:xfrm>
            <a:off x="658701" y="175415"/>
            <a:ext cx="2023540" cy="401413"/>
          </a:xfrm>
          <a:prstGeom prst="rect">
            <a:avLst/>
          </a:prstGeom>
        </p:spPr>
      </p:pic>
      <p:sp>
        <p:nvSpPr>
          <p:cNvPr id="11" name="矩形 10"/>
          <p:cNvSpPr/>
          <p:nvPr userDrawn="1"/>
        </p:nvSpPr>
        <p:spPr>
          <a:xfrm>
            <a:off x="0" y="6766561"/>
            <a:ext cx="12192000" cy="91439"/>
          </a:xfrm>
          <a:prstGeom prst="rect">
            <a:avLst/>
          </a:prstGeom>
          <a:solidFill>
            <a:srgbClr val="C915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cstate="screen"/>
          <a:stretch>
            <a:fillRect/>
          </a:stretch>
        </p:blipFill>
        <p:spPr>
          <a:xfrm>
            <a:off x="0" y="1223519"/>
            <a:ext cx="12192000" cy="33680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a:t>单击此处编辑母版标题样式</a:t>
            </a:r>
          </a:p>
        </p:txBody>
      </p:sp>
      <p:sp>
        <p:nvSpPr>
          <p:cNvPr id="3" name="内容占位符 2"/>
          <p:cNvSpPr>
            <a:spLocks noGrp="1"/>
          </p:cNvSpPr>
          <p:nvPr>
            <p:ph sz="half" idx="1"/>
          </p:nvPr>
        </p:nvSpPr>
        <p:spPr>
          <a:xfrm>
            <a:off x="914400" y="19812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9812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41148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C8254B82-B814-4262-B5F0-5E84BBF07677}" type="slidenum">
              <a:rPr lang="zh-CN" altLang="en-US"/>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9812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7600" y="19812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7600" y="4114800"/>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C477E1AC-1EEA-4B37-91F7-57A517F199F7}" type="slidenum">
              <a:rPr lang="zh-CN" altLang="en-US"/>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6096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914400" y="19812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98120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DC85047B-1CC7-49BD-A55F-9B200506987F}" type="slidenum">
              <a:rPr lang="zh-CN" altLang="en-US"/>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7015" y="5815086"/>
            <a:ext cx="3278293" cy="650876"/>
          </a:xfrm>
          <a:prstGeom prst="rect">
            <a:avLst/>
          </a:prstGeom>
        </p:spPr>
      </p:pic>
      <p:sp>
        <p:nvSpPr>
          <p:cNvPr id="2" name="标题 1"/>
          <p:cNvSpPr>
            <a:spLocks noGrp="1"/>
          </p:cNvSpPr>
          <p:nvPr>
            <p:ph type="title"/>
          </p:nvPr>
        </p:nvSpPr>
        <p:spPr>
          <a:xfrm>
            <a:off x="625501" y="4006448"/>
            <a:ext cx="11100025" cy="1114192"/>
          </a:xfrm>
          <a:prstGeom prst="rect">
            <a:avLst/>
          </a:prstGeom>
        </p:spPr>
        <p:txBody>
          <a:bodyPr anchor="ctr">
            <a:noAutofit/>
          </a:bodyPr>
          <a:lstStyle>
            <a:lvl1pPr algn="l">
              <a:lnSpc>
                <a:spcPct val="100000"/>
              </a:lnSpc>
              <a:defRPr sz="3000" b="1">
                <a:solidFill>
                  <a:schemeClr val="bg1"/>
                </a:solidFill>
                <a:latin typeface="+mn-ea"/>
                <a:ea typeface="+mn-ea"/>
              </a:defRPr>
            </a:lvl1pPr>
          </a:lstStyle>
          <a:p>
            <a:r>
              <a:rPr lang="zh-CN" altLang="en-US" dirty="0"/>
              <a:t>单击此处编辑母版标题样式</a:t>
            </a:r>
          </a:p>
        </p:txBody>
      </p:sp>
      <p:sp>
        <p:nvSpPr>
          <p:cNvPr id="6" name="副标题 2"/>
          <p:cNvSpPr>
            <a:spLocks noGrp="1"/>
          </p:cNvSpPr>
          <p:nvPr>
            <p:ph type="subTitle" idx="1" hasCustomPrompt="1"/>
          </p:nvPr>
        </p:nvSpPr>
        <p:spPr>
          <a:xfrm>
            <a:off x="625500" y="5245250"/>
            <a:ext cx="7760477" cy="468179"/>
          </a:xfrm>
        </p:spPr>
        <p:txBody>
          <a:bodyPr anchor="ctr">
            <a:noAutofit/>
          </a:bodyPr>
          <a:lstStyle>
            <a:lvl1pPr marL="0" indent="0" algn="l">
              <a:lnSpc>
                <a:spcPct val="100000"/>
              </a:lnSpc>
              <a:buNone/>
              <a:defRPr lang="zh-CN" altLang="en-US" sz="1800" b="0">
                <a:solidFill>
                  <a:schemeClr val="bg1"/>
                </a:solidFill>
                <a:latin typeface="+mn-ea"/>
                <a:cs typeface="+mj-cs"/>
              </a:defRPr>
            </a:lvl1pPr>
          </a:lstStyle>
          <a:p>
            <a:pPr marL="228600" lvl="0" indent="-228600" algn="ctr">
              <a:lnSpc>
                <a:spcPct val="90000"/>
              </a:lnSpc>
              <a:spcBef>
                <a:spcPct val="0"/>
              </a:spcBef>
            </a:pPr>
            <a:r>
              <a:rPr lang="zh-CN" altLang="en-US" dirty="0"/>
              <a:t>单击以编辑母版副标题样式</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32"/>
            <a:ext cx="12192000" cy="3931920"/>
          </a:xfrm>
          <a:prstGeom prst="rect">
            <a:avLst/>
          </a:prstGeom>
        </p:spPr>
      </p:pic>
      <p:cxnSp>
        <p:nvCxnSpPr>
          <p:cNvPr id="9" name="直接连接符 8"/>
          <p:cNvCxnSpPr/>
          <p:nvPr/>
        </p:nvCxnSpPr>
        <p:spPr>
          <a:xfrm>
            <a:off x="0" y="389378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占位符 6"/>
          <p:cNvSpPr>
            <a:spLocks noGrp="1"/>
          </p:cNvSpPr>
          <p:nvPr>
            <p:ph type="body" sz="quarter" idx="10" hasCustomPrompt="1"/>
          </p:nvPr>
        </p:nvSpPr>
        <p:spPr>
          <a:xfrm>
            <a:off x="625500" y="5815087"/>
            <a:ext cx="5545667" cy="499004"/>
          </a:xfrm>
        </p:spPr>
        <p:txBody>
          <a:bodyPr>
            <a:noAutofit/>
          </a:bodyPr>
          <a:lstStyle>
            <a:lvl1pPr marL="0" indent="0">
              <a:lnSpc>
                <a:spcPct val="100000"/>
              </a:lnSpc>
              <a:buNone/>
              <a:defRPr sz="1800">
                <a:solidFill>
                  <a:schemeClr val="bg1"/>
                </a:solidFill>
              </a:defRPr>
            </a:lvl1pPr>
          </a:lstStyle>
          <a:p>
            <a:pPr lvl="0"/>
            <a:r>
              <a:rPr lang="zh-CN" altLang="en-US" dirty="0"/>
              <a:t>单击此处添加日期</a:t>
            </a:r>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38132"/>
            <a:ext cx="12192000" cy="3931920"/>
          </a:xfrm>
          <a:prstGeom prst="rect">
            <a:avLst/>
          </a:prstGeom>
        </p:spPr>
      </p:pic>
      <p:cxnSp>
        <p:nvCxnSpPr>
          <p:cNvPr id="11" name="直接连接符 10"/>
          <p:cNvCxnSpPr/>
          <p:nvPr userDrawn="1"/>
        </p:nvCxnSpPr>
        <p:spPr>
          <a:xfrm>
            <a:off x="0" y="3893788"/>
            <a:ext cx="1219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2024/2/26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2024/2/26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2024/2/26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2024/2/26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File:Diencephalon_small.gif"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jpe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1.jpeg"/><Relationship Id="rId1" Type="http://schemas.openxmlformats.org/officeDocument/2006/relationships/slideLayout" Target="../slideLayouts/slideLayout12.xml"/><Relationship Id="rId6" Type="http://schemas.openxmlformats.org/officeDocument/2006/relationships/image" Target="../media/image23.wmf"/><Relationship Id="rId5" Type="http://schemas.openxmlformats.org/officeDocument/2006/relationships/oleObject" Target="../embeddings/oleObject2.bin"/><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2.emf"/></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69.emf"/></Relationships>
</file>

<file path=ppt/slides/_rels/slide7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661796" y="4253231"/>
            <a:ext cx="8867775" cy="1114425"/>
          </a:xfrm>
        </p:spPr>
        <p:txBody>
          <a:bodyPr/>
          <a:lstStyle/>
          <a:p>
            <a:pPr algn="ctr"/>
            <a:r>
              <a:rPr lang="zh-CN" altLang="en-US" sz="4800" dirty="0">
                <a:solidFill>
                  <a:schemeClr val="tx1"/>
                </a:solidFill>
                <a:latin typeface="方正仿宋_GBK" panose="02000000000000000000" charset="-122"/>
                <a:ea typeface="方正仿宋_GBK" panose="02000000000000000000" charset="-122"/>
                <a:sym typeface="+mn-ea"/>
              </a:rPr>
              <a:t>神经系统基本结构和膜电位</a:t>
            </a:r>
          </a:p>
        </p:txBody>
      </p:sp>
      <p:sp>
        <p:nvSpPr>
          <p:cNvPr id="5" name="副标题 4"/>
          <p:cNvSpPr>
            <a:spLocks noGrp="1"/>
          </p:cNvSpPr>
          <p:nvPr>
            <p:ph type="subTitle" idx="1"/>
          </p:nvPr>
        </p:nvSpPr>
        <p:spPr>
          <a:xfrm>
            <a:off x="276860" y="6202681"/>
            <a:ext cx="3157220" cy="351155"/>
          </a:xfrm>
        </p:spPr>
        <p:txBody>
          <a:bodyPr/>
          <a:lstStyle/>
          <a:p>
            <a:r>
              <a:rPr lang="zh-CN" altLang="en-US" sz="2000" b="1">
                <a:sym typeface="微软雅黑" panose="020B0503020204020204" charset="-122"/>
              </a:rPr>
              <a:t>生物医学工程学院 </a:t>
            </a:r>
            <a:r>
              <a:rPr lang="zh-CN" altLang="en-US" sz="2000" b="1"/>
              <a:t>朱芳芳</a:t>
            </a:r>
            <a:endParaRPr lang="zh-CN" altLang="en-US" sz="20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ChangeArrowheads="1"/>
          </p:cNvSpPr>
          <p:nvPr/>
        </p:nvSpPr>
        <p:spPr bwMode="auto">
          <a:xfrm>
            <a:off x="1524001" y="188913"/>
            <a:ext cx="88931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endParaRPr lang="zh-CN" altLang="en-GB" sz="4000" dirty="0">
              <a:solidFill>
                <a:schemeClr val="tx2"/>
              </a:solidFill>
              <a:effectLst>
                <a:outerShdw blurRad="38100" dist="38100" dir="2700000" algn="tl">
                  <a:srgbClr val="C0C0C0"/>
                </a:outerShdw>
              </a:effectLst>
              <a:latin typeface="Dauphin" pitchFamily="18" charset="0"/>
            </a:endParaRPr>
          </a:p>
        </p:txBody>
      </p:sp>
      <p:pic>
        <p:nvPicPr>
          <p:cNvPr id="202759" name="Picture 7" descr="800PX-~1"/>
          <p:cNvPicPr>
            <a:picLocks noChangeAspect="1" noChangeArrowheads="1"/>
          </p:cNvPicPr>
          <p:nvPr/>
        </p:nvPicPr>
        <p:blipFill>
          <a:blip r:embed="rId3"/>
          <a:srcRect/>
          <a:stretch>
            <a:fillRect/>
          </a:stretch>
        </p:blipFill>
        <p:spPr bwMode="auto">
          <a:xfrm>
            <a:off x="1383982" y="1750544"/>
            <a:ext cx="9424035" cy="4052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normAutofit/>
          </a:bodyPr>
          <a:lstStyle/>
          <a:p>
            <a:r>
              <a:rPr lang="en-US" dirty="0"/>
              <a:t>Spinal cord （</a:t>
            </a:r>
            <a:r>
              <a:rPr lang="ja-JP" altLang="en-US"/>
              <a:t>脊髓）</a:t>
            </a:r>
            <a:endParaRPr lang="en-US" dirty="0"/>
          </a:p>
        </p:txBody>
      </p:sp>
      <p:sp>
        <p:nvSpPr>
          <p:cNvPr id="61446" name="灯片编号占位符 1"/>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440CF2F-4A9F-FF45-AE55-14BDBB9639F9}" type="slidenum">
              <a:rPr lang="zh-CN" altLang="en-US" sz="1400"/>
              <a:t>10</a:t>
            </a:fld>
            <a:endParaRPr lang="en-US" altLang="zh-CN" sz="1400"/>
          </a:p>
        </p:txBody>
      </p:sp>
      <p:sp>
        <p:nvSpPr>
          <p:cNvPr id="3" name="TextBox 2"/>
          <p:cNvSpPr txBox="1"/>
          <p:nvPr/>
        </p:nvSpPr>
        <p:spPr>
          <a:xfrm>
            <a:off x="1123951" y="6004960"/>
            <a:ext cx="10017806" cy="400110"/>
          </a:xfrm>
          <a:prstGeom prst="rect">
            <a:avLst/>
          </a:prstGeom>
          <a:noFill/>
        </p:spPr>
        <p:txBody>
          <a:bodyPr wrap="square">
            <a:spAutoFit/>
          </a:bodyPr>
          <a:lstStyle/>
          <a:p>
            <a:r>
              <a:rPr lang="ja-JP" altLang="en-US" sz="2000">
                <a:solidFill>
                  <a:srgbClr val="141414"/>
                </a:solidFill>
                <a:effectLst/>
                <a:latin typeface="HiddenHorzOCR"/>
              </a:rPr>
              <a:t>脊髓 </a:t>
            </a:r>
            <a:r>
              <a:rPr lang="en-US" sz="2000" dirty="0">
                <a:solidFill>
                  <a:srgbClr val="2B2B2B"/>
                </a:solidFill>
                <a:effectLst/>
                <a:latin typeface="Times"/>
              </a:rPr>
              <a:t>: </a:t>
            </a:r>
            <a:r>
              <a:rPr lang="ja-JP" altLang="en-US" sz="2000">
                <a:solidFill>
                  <a:srgbClr val="2B2B2B"/>
                </a:solidFill>
                <a:effectLst/>
                <a:latin typeface="HiddenHorzOCR"/>
              </a:rPr>
              <a:t>接受并处理躯干及肢体的肌肉 </a:t>
            </a:r>
            <a:r>
              <a:rPr lang="ja-JP" altLang="en-US" sz="2000">
                <a:solidFill>
                  <a:srgbClr val="606060"/>
                </a:solidFill>
                <a:effectLst/>
                <a:latin typeface="HiddenHorzOCR"/>
              </a:rPr>
              <a:t>、</a:t>
            </a:r>
            <a:r>
              <a:rPr lang="ja-JP" altLang="en-US" sz="2000">
                <a:solidFill>
                  <a:srgbClr val="3D3D3D"/>
                </a:solidFill>
                <a:effectLst/>
                <a:latin typeface="HiddenHorzOCR"/>
              </a:rPr>
              <a:t>关节和皮肤的感觉信息， </a:t>
            </a:r>
            <a:r>
              <a:rPr lang="ja-JP" altLang="en-US" sz="2000">
                <a:solidFill>
                  <a:srgbClr val="2B2B2B"/>
                </a:solidFill>
                <a:effectLst/>
                <a:latin typeface="HiddenHorzOCR"/>
              </a:rPr>
              <a:t>控制躯干及肢体的运动 </a:t>
            </a:r>
            <a:r>
              <a:rPr lang="ja-JP" altLang="en-US" sz="2000">
                <a:solidFill>
                  <a:srgbClr val="606060"/>
                </a:solidFill>
                <a:effectLst/>
                <a:latin typeface="HiddenHorzOCR"/>
              </a:rPr>
              <a:t>。 </a:t>
            </a:r>
            <a:endParaRPr lang="ja-JP"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2759"/>
                                        </p:tgtEl>
                                        <p:attrNameLst>
                                          <p:attrName>style.visibility</p:attrName>
                                        </p:attrNameLst>
                                      </p:cBhvr>
                                      <p:to>
                                        <p:strVal val="visible"/>
                                      </p:to>
                                    </p:set>
                                    <p:animEffect transition="in" filter="blinds(horizontal)">
                                      <p:cBhvr>
                                        <p:cTn id="7" dur="500"/>
                                        <p:tgtEl>
                                          <p:spTgt spid="202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图片 6"/>
          <p:cNvPicPr>
            <a:picLocks noChangeAspect="1" noChangeArrowheads="1"/>
          </p:cNvPicPr>
          <p:nvPr/>
        </p:nvPicPr>
        <p:blipFill>
          <a:blip r:embed="rId3"/>
          <a:srcRect/>
          <a:stretch>
            <a:fillRect/>
          </a:stretch>
        </p:blipFill>
        <p:spPr bwMode="auto">
          <a:xfrm>
            <a:off x="3098994" y="1592256"/>
            <a:ext cx="5319712"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63" name="Rectangle 3"/>
          <p:cNvSpPr>
            <a:spLocks noGrp="1" noChangeArrowheads="1"/>
          </p:cNvSpPr>
          <p:nvPr>
            <p:ph sz="quarter" idx="10"/>
          </p:nvPr>
        </p:nvSpPr>
        <p:spPr>
          <a:xfrm>
            <a:off x="514558" y="2488867"/>
            <a:ext cx="11162884" cy="4921498"/>
          </a:xfrm>
        </p:spPr>
        <p:txBody>
          <a:bodyPr>
            <a:normAutofit/>
          </a:bodyPr>
          <a:lstStyle/>
          <a:p>
            <a:pPr marL="457200" indent="-457200">
              <a:lnSpc>
                <a:spcPct val="80000"/>
              </a:lnSpc>
              <a:buFont typeface="Wingdings" panose="05000000000000000000" pitchFamily="2" charset="2"/>
              <a:buChar char="u"/>
            </a:pPr>
            <a:r>
              <a:rPr lang="zh-CN" altLang="en-US" sz="2000" b="1" dirty="0">
                <a:ea typeface="楷体_GB2312"/>
                <a:cs typeface="楷体_GB2312"/>
              </a:rPr>
              <a:t>血管紧张中枢</a:t>
            </a:r>
          </a:p>
          <a:p>
            <a:pPr marL="457200" indent="-457200">
              <a:lnSpc>
                <a:spcPct val="80000"/>
              </a:lnSpc>
              <a:buFont typeface="Wingdings" panose="05000000000000000000" pitchFamily="2" charset="2"/>
              <a:buChar char="u"/>
            </a:pPr>
            <a:endParaRPr lang="zh-CN" altLang="en-US" sz="2000" b="1" dirty="0">
              <a:ea typeface="楷体_GB2312"/>
              <a:cs typeface="楷体_GB2312"/>
            </a:endParaRPr>
          </a:p>
          <a:p>
            <a:pPr marL="457200" indent="-457200">
              <a:lnSpc>
                <a:spcPct val="80000"/>
              </a:lnSpc>
              <a:buFont typeface="Wingdings" panose="05000000000000000000" pitchFamily="2" charset="2"/>
              <a:buChar char="u"/>
            </a:pPr>
            <a:r>
              <a:rPr lang="zh-CN" altLang="en-US" sz="2000" b="1" dirty="0">
                <a:ea typeface="楷体_GB2312"/>
                <a:cs typeface="楷体_GB2312"/>
              </a:rPr>
              <a:t>呼吸运动中枢</a:t>
            </a:r>
          </a:p>
          <a:p>
            <a:pPr marL="457200" indent="-457200">
              <a:lnSpc>
                <a:spcPct val="80000"/>
              </a:lnSpc>
              <a:buFont typeface="Wingdings" panose="05000000000000000000" pitchFamily="2" charset="2"/>
              <a:buChar char="u"/>
            </a:pPr>
            <a:endParaRPr lang="zh-CN" altLang="en-US" sz="2000" b="1" dirty="0">
              <a:ea typeface="楷体_GB2312"/>
              <a:cs typeface="楷体_GB2312"/>
            </a:endParaRPr>
          </a:p>
          <a:p>
            <a:pPr marL="457200" indent="-457200">
              <a:lnSpc>
                <a:spcPct val="80000"/>
              </a:lnSpc>
              <a:buFont typeface="Wingdings" panose="05000000000000000000" pitchFamily="2" charset="2"/>
              <a:buChar char="u"/>
            </a:pPr>
            <a:r>
              <a:rPr lang="zh-CN" altLang="en-US" sz="2000" b="1" dirty="0">
                <a:ea typeface="楷体_GB2312"/>
                <a:cs typeface="楷体_GB2312"/>
              </a:rPr>
              <a:t>唾液分泌</a:t>
            </a:r>
          </a:p>
          <a:p>
            <a:pPr marL="457200" indent="-457200">
              <a:lnSpc>
                <a:spcPct val="80000"/>
              </a:lnSpc>
              <a:buFont typeface="Wingdings" panose="05000000000000000000" pitchFamily="2" charset="2"/>
              <a:buChar char="u"/>
            </a:pPr>
            <a:endParaRPr lang="zh-CN" altLang="en-US" sz="2000" b="1" dirty="0">
              <a:ea typeface="楷体_GB2312"/>
              <a:cs typeface="楷体_GB2312"/>
            </a:endParaRPr>
          </a:p>
          <a:p>
            <a:pPr marL="457200" indent="-457200">
              <a:lnSpc>
                <a:spcPct val="80000"/>
              </a:lnSpc>
              <a:buFont typeface="Wingdings" panose="05000000000000000000" pitchFamily="2" charset="2"/>
              <a:buChar char="u"/>
            </a:pPr>
            <a:r>
              <a:rPr lang="zh-CN" altLang="en-US" sz="2000" b="1" dirty="0">
                <a:ea typeface="楷体_GB2312"/>
                <a:cs typeface="楷体_GB2312"/>
              </a:rPr>
              <a:t>咳嗽</a:t>
            </a:r>
          </a:p>
          <a:p>
            <a:pPr marL="457200" indent="-457200">
              <a:lnSpc>
                <a:spcPct val="80000"/>
              </a:lnSpc>
              <a:buFont typeface="Wingdings" panose="05000000000000000000" pitchFamily="2" charset="2"/>
              <a:buChar char="u"/>
            </a:pPr>
            <a:endParaRPr lang="zh-CN" altLang="en-US" sz="2000" b="1" dirty="0">
              <a:ea typeface="楷体_GB2312"/>
              <a:cs typeface="楷体_GB2312"/>
            </a:endParaRPr>
          </a:p>
          <a:p>
            <a:pPr marL="457200" indent="-457200">
              <a:lnSpc>
                <a:spcPct val="80000"/>
              </a:lnSpc>
              <a:buFont typeface="Wingdings" panose="05000000000000000000" pitchFamily="2" charset="2"/>
              <a:buChar char="u"/>
            </a:pPr>
            <a:r>
              <a:rPr lang="zh-CN" altLang="en-US" sz="2000" b="1" dirty="0">
                <a:ea typeface="楷体_GB2312"/>
                <a:cs typeface="楷体_GB2312"/>
              </a:rPr>
              <a:t>恶心、呕吐中枢</a:t>
            </a:r>
          </a:p>
        </p:txBody>
      </p:sp>
      <p:sp>
        <p:nvSpPr>
          <p:cNvPr id="28674" name="Rectangle 2"/>
          <p:cNvSpPr>
            <a:spLocks noGrp="1" noChangeArrowheads="1"/>
          </p:cNvSpPr>
          <p:nvPr>
            <p:ph type="title"/>
          </p:nvPr>
        </p:nvSpPr>
        <p:spPr/>
        <p:txBody>
          <a:bodyPr>
            <a:normAutofit fontScale="90000"/>
          </a:bodyPr>
          <a:lstStyle/>
          <a:p>
            <a:pPr>
              <a:defRPr/>
            </a:pPr>
            <a:r>
              <a:rPr lang="en-US" altLang="zh-CN" sz="4000" b="1" dirty="0">
                <a:effectLst>
                  <a:outerShdw blurRad="38100" dist="38100" dir="2700000" algn="tl">
                    <a:srgbClr val="C0C0C0"/>
                  </a:outerShdw>
                </a:effectLst>
                <a:latin typeface="Dauphin" pitchFamily="18" charset="0"/>
                <a:cs typeface="+mn-cs"/>
              </a:rPr>
              <a:t>Medulla (</a:t>
            </a:r>
            <a:r>
              <a:rPr lang="zh-CN" altLang="en-US" sz="4000" b="1" dirty="0">
                <a:effectLst>
                  <a:outerShdw blurRad="38100" dist="38100" dir="2700000" algn="tl">
                    <a:srgbClr val="C0C0C0"/>
                  </a:outerShdw>
                </a:effectLst>
                <a:latin typeface="Dauphin" pitchFamily="18" charset="0"/>
                <a:cs typeface="+mn-cs"/>
              </a:rPr>
              <a:t>延髓</a:t>
            </a:r>
            <a:r>
              <a:rPr lang="en-US" altLang="zh-CN" sz="4000" b="1" dirty="0">
                <a:effectLst>
                  <a:outerShdw blurRad="38100" dist="38100" dir="2700000" algn="tl">
                    <a:srgbClr val="C0C0C0"/>
                  </a:outerShdw>
                </a:effectLst>
                <a:latin typeface="Dauphin" pitchFamily="18" charset="0"/>
                <a:cs typeface="+mn-cs"/>
              </a:rPr>
              <a:t>)</a:t>
            </a:r>
          </a:p>
        </p:txBody>
      </p:sp>
      <p:sp>
        <p:nvSpPr>
          <p:cNvPr id="48134" name="灯片编号占位符 1"/>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C8A3A2B-3B30-E94A-837E-676C8447C09B}" type="slidenum">
              <a:rPr lang="zh-CN" altLang="en-US" sz="1400"/>
              <a:t>11</a:t>
            </a:fld>
            <a:endParaRPr lang="en-US" altLang="zh-CN" sz="1400"/>
          </a:p>
        </p:txBody>
      </p:sp>
      <p:sp>
        <p:nvSpPr>
          <p:cNvPr id="48133" name="Rectangle 4"/>
          <p:cNvSpPr>
            <a:spLocks noChangeArrowheads="1"/>
          </p:cNvSpPr>
          <p:nvPr/>
        </p:nvSpPr>
        <p:spPr bwMode="auto">
          <a:xfrm>
            <a:off x="5622926" y="268287"/>
            <a:ext cx="41767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800">
                <a:latin typeface="华文楷体" panose="02010600040101010101" pitchFamily="2" charset="-122"/>
                <a:ea typeface="华文楷体" panose="02010600040101010101" pitchFamily="2" charset="-122"/>
              </a:rPr>
              <a:t>基本生命中枢</a:t>
            </a:r>
          </a:p>
        </p:txBody>
      </p:sp>
      <p:sp>
        <p:nvSpPr>
          <p:cNvPr id="3" name="TextBox 2"/>
          <p:cNvSpPr txBox="1"/>
          <p:nvPr/>
        </p:nvSpPr>
        <p:spPr>
          <a:xfrm>
            <a:off x="1252311" y="5994394"/>
            <a:ext cx="10101489" cy="461665"/>
          </a:xfrm>
          <a:prstGeom prst="rect">
            <a:avLst/>
          </a:prstGeom>
          <a:noFill/>
        </p:spPr>
        <p:txBody>
          <a:bodyPr wrap="square">
            <a:spAutoFit/>
          </a:bodyPr>
          <a:lstStyle/>
          <a:p>
            <a:r>
              <a:rPr lang="ja-JP" altLang="en-US" sz="2400">
                <a:solidFill>
                  <a:srgbClr val="141414"/>
                </a:solidFill>
                <a:effectLst/>
                <a:latin typeface="HiddenHorzOCR"/>
              </a:rPr>
              <a:t>延髓 </a:t>
            </a:r>
            <a:r>
              <a:rPr lang="en-US" altLang="zh-CN" sz="2400" dirty="0">
                <a:solidFill>
                  <a:srgbClr val="141414"/>
                </a:solidFill>
                <a:effectLst/>
                <a:latin typeface="HiddenHorzOCR"/>
              </a:rPr>
              <a:t>:</a:t>
            </a:r>
            <a:r>
              <a:rPr lang="ja-JP" altLang="en-US" sz="2400">
                <a:solidFill>
                  <a:srgbClr val="2B2B2B"/>
                </a:solidFill>
                <a:effectLst/>
                <a:latin typeface="HiddenHorzOCR"/>
              </a:rPr>
              <a:t>有控制生命活动</a:t>
            </a:r>
            <a:r>
              <a:rPr lang="en-US" altLang="ja-JP" sz="2400" dirty="0">
                <a:solidFill>
                  <a:srgbClr val="2B2B2B"/>
                </a:solidFill>
                <a:effectLst/>
                <a:latin typeface="HiddenHorzOCR"/>
              </a:rPr>
              <a:t>(</a:t>
            </a:r>
            <a:r>
              <a:rPr lang="ja-JP" altLang="en-US" sz="2400">
                <a:solidFill>
                  <a:srgbClr val="2B2B2B"/>
                </a:solidFill>
                <a:effectLst/>
                <a:latin typeface="HiddenHorzOCR"/>
              </a:rPr>
              <a:t>如心血管活动、呼吸、消化等</a:t>
            </a:r>
            <a:r>
              <a:rPr lang="en-US" altLang="ja-JP" sz="2400" dirty="0">
                <a:solidFill>
                  <a:srgbClr val="2B2B2B"/>
                </a:solidFill>
                <a:effectLst/>
                <a:latin typeface="HiddenHorzOCR"/>
              </a:rPr>
              <a:t>)</a:t>
            </a:r>
            <a:r>
              <a:rPr lang="ja-JP" altLang="en-US" sz="2400">
                <a:solidFill>
                  <a:srgbClr val="2B2B2B"/>
                </a:solidFill>
                <a:effectLst/>
                <a:latin typeface="HiddenHorzOCR"/>
              </a:rPr>
              <a:t>的多个自主神经中枢 </a:t>
            </a:r>
            <a:r>
              <a:rPr lang="ja-JP" altLang="en-US" sz="2400">
                <a:solidFill>
                  <a:srgbClr val="606060"/>
                </a:solidFill>
                <a:effectLst/>
                <a:latin typeface="HiddenHorzOCR"/>
              </a:rPr>
              <a:t>。 </a:t>
            </a:r>
            <a:endParaRPr lang="ja-JP" altLang="en-US" sz="2400"/>
          </a:p>
        </p:txBody>
      </p:sp>
      <p:sp>
        <p:nvSpPr>
          <p:cNvPr id="5" name="TextBox 4"/>
          <p:cNvSpPr txBox="1"/>
          <p:nvPr/>
        </p:nvSpPr>
        <p:spPr>
          <a:xfrm>
            <a:off x="8610600" y="2814890"/>
            <a:ext cx="3581400" cy="2062103"/>
          </a:xfrm>
          <a:prstGeom prst="rect">
            <a:avLst/>
          </a:prstGeom>
          <a:solidFill>
            <a:schemeClr val="accent5">
              <a:lumMod val="20000"/>
              <a:lumOff val="80000"/>
            </a:schemeClr>
          </a:solidFill>
        </p:spPr>
        <p:txBody>
          <a:bodyPr wrap="square">
            <a:spAutoFit/>
          </a:bodyPr>
          <a:lstStyle/>
          <a:p>
            <a:r>
              <a:rPr lang="ja-JP" altLang="en-US" sz="1600">
                <a:solidFill>
                  <a:srgbClr val="3D3D3D"/>
                </a:solidFill>
                <a:effectLst/>
                <a:latin typeface="HiddenHorzOCR"/>
              </a:rPr>
              <a:t>脑干</a:t>
            </a:r>
            <a:r>
              <a:rPr lang="en-US" altLang="ja-JP" sz="1600" dirty="0">
                <a:solidFill>
                  <a:srgbClr val="3D3D3D"/>
                </a:solidFill>
                <a:effectLst/>
                <a:latin typeface="HiddenHorzOCR"/>
              </a:rPr>
              <a:t>:</a:t>
            </a:r>
          </a:p>
          <a:p>
            <a:pPr marL="342900" indent="-342900">
              <a:buFont typeface="Arial" panose="020B0604020202020204" pitchFamily="34" charset="0"/>
              <a:buChar char="•"/>
            </a:pPr>
            <a:r>
              <a:rPr lang="ja-JP" altLang="en-US" sz="1600">
                <a:solidFill>
                  <a:srgbClr val="3D3D3D"/>
                </a:solidFill>
                <a:effectLst/>
                <a:latin typeface="HiddenHorzOCR"/>
              </a:rPr>
              <a:t>通过脑神经核接受头部皮肤和肌肉的感觉信息，并控制头部 </a:t>
            </a:r>
            <a:r>
              <a:rPr lang="ja-JP" altLang="en-US" sz="1600">
                <a:solidFill>
                  <a:srgbClr val="141414"/>
                </a:solidFill>
                <a:effectLst/>
                <a:latin typeface="HiddenHorzOCR"/>
              </a:rPr>
              <a:t>肌肉及眼的运动， </a:t>
            </a:r>
            <a:r>
              <a:rPr lang="ja-JP" altLang="en-US" sz="1600">
                <a:solidFill>
                  <a:srgbClr val="3D3D3D"/>
                </a:solidFill>
                <a:effectLst/>
                <a:latin typeface="HiddenHorzOCR"/>
              </a:rPr>
              <a:t>管理听觉、平衡觉、味觉等特殊感觉 </a:t>
            </a:r>
            <a:r>
              <a:rPr lang="en-US" altLang="ja-JP" sz="1600" dirty="0">
                <a:solidFill>
                  <a:srgbClr val="141414"/>
                </a:solidFill>
                <a:effectLst/>
                <a:latin typeface="HiddenHorzOCR"/>
              </a:rPr>
              <a:t>; </a:t>
            </a:r>
          </a:p>
          <a:p>
            <a:pPr marL="342900" indent="-342900">
              <a:buFont typeface="Arial" panose="020B0604020202020204" pitchFamily="34" charset="0"/>
              <a:buChar char="•"/>
            </a:pPr>
            <a:r>
              <a:rPr lang="ja-JP" altLang="en-US" sz="1600">
                <a:solidFill>
                  <a:srgbClr val="3D3D3D"/>
                </a:solidFill>
                <a:effectLst/>
                <a:latin typeface="HiddenHorzOCR"/>
              </a:rPr>
              <a:t>通过各种传导束把脊髓的信息上 </a:t>
            </a:r>
            <a:r>
              <a:rPr lang="ja-JP" altLang="en-US" sz="1600">
                <a:solidFill>
                  <a:srgbClr val="2B2B2B"/>
                </a:solidFill>
                <a:effectLst/>
                <a:latin typeface="HiddenHorzOCR"/>
              </a:rPr>
              <a:t>传到脑，把脑内的信息下传到脊髓</a:t>
            </a:r>
            <a:r>
              <a:rPr lang="en-US" altLang="ja-JP" sz="1600" dirty="0">
                <a:solidFill>
                  <a:srgbClr val="2B2B2B"/>
                </a:solidFill>
                <a:effectLst/>
                <a:latin typeface="HiddenHorzOCR"/>
              </a:rPr>
              <a:t>;</a:t>
            </a:r>
          </a:p>
          <a:p>
            <a:pPr marL="342900" indent="-342900">
              <a:buFont typeface="Arial" panose="020B0604020202020204" pitchFamily="34" charset="0"/>
              <a:buChar char="•"/>
            </a:pPr>
            <a:r>
              <a:rPr lang="ja-JP" altLang="en-US" sz="1600">
                <a:solidFill>
                  <a:srgbClr val="2B2B2B"/>
                </a:solidFill>
                <a:effectLst/>
                <a:latin typeface="HiddenHorzOCR"/>
              </a:rPr>
              <a:t>通过网状结构调节觉醒和意识 </a:t>
            </a:r>
            <a:r>
              <a:rPr lang="ja-JP" altLang="en-US" sz="1600">
                <a:solidFill>
                  <a:srgbClr val="606060"/>
                </a:solidFill>
                <a:effectLst/>
                <a:latin typeface="HiddenHorzOCR"/>
              </a:rPr>
              <a:t>。 </a:t>
            </a:r>
            <a:endParaRPr lang="ja-JP" altLang="en-US" sz="1600"/>
          </a:p>
        </p:txBody>
      </p:sp>
      <p:sp>
        <p:nvSpPr>
          <p:cNvPr id="4" name="TextBox 3"/>
          <p:cNvSpPr txBox="1"/>
          <p:nvPr/>
        </p:nvSpPr>
        <p:spPr>
          <a:xfrm>
            <a:off x="658699" y="1707870"/>
            <a:ext cx="6196912" cy="369332"/>
          </a:xfrm>
          <a:prstGeom prst="rect">
            <a:avLst/>
          </a:prstGeom>
          <a:noFill/>
        </p:spPr>
        <p:txBody>
          <a:bodyPr wrap="square">
            <a:spAutoFit/>
          </a:bodyPr>
          <a:lstStyle/>
          <a:p>
            <a:r>
              <a:rPr lang="ja-JP" altLang="en-US" sz="1800">
                <a:solidFill>
                  <a:srgbClr val="2B2B2B"/>
                </a:solidFill>
                <a:effectLst/>
                <a:latin typeface="HiddenHorzOCR"/>
              </a:rPr>
              <a:t>延髓、脑桥及中脑统称为脑干</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194563">
                                            <p:txEl>
                                              <p:pRg st="0" end="0"/>
                                            </p:txEl>
                                          </p:spTgt>
                                        </p:tgtEl>
                                        <p:attrNameLst>
                                          <p:attrName>style.visibility</p:attrName>
                                        </p:attrNameLst>
                                      </p:cBhvr>
                                      <p:to>
                                        <p:strVal val="visible"/>
                                      </p:to>
                                    </p:set>
                                    <p:anim calcmode="discrete" valueType="clr">
                                      <p:cBhvr override="childStyle">
                                        <p:cTn id="7" dur="80"/>
                                        <p:tgtEl>
                                          <p:spTgt spid="19456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94563">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19456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194563">
                                            <p:txEl>
                                              <p:pRg st="2" end="2"/>
                                            </p:txEl>
                                          </p:spTgt>
                                        </p:tgtEl>
                                        <p:attrNameLst>
                                          <p:attrName>style.visibility</p:attrName>
                                        </p:attrNameLst>
                                      </p:cBhvr>
                                      <p:to>
                                        <p:strVal val="visible"/>
                                      </p:to>
                                    </p:set>
                                    <p:anim calcmode="discrete" valueType="clr">
                                      <p:cBhvr override="childStyle">
                                        <p:cTn id="14" dur="80"/>
                                        <p:tgtEl>
                                          <p:spTgt spid="19456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94563">
                                            <p:txEl>
                                              <p:pRg st="2" end="2"/>
                                            </p:txEl>
                                          </p:spTgt>
                                        </p:tgtEl>
                                        <p:attrNameLst>
                                          <p:attrName>fillcolor</p:attrName>
                                        </p:attrNameLst>
                                      </p:cBhvr>
                                      <p:tavLst>
                                        <p:tav tm="0">
                                          <p:val>
                                            <p:clrVal>
                                              <a:schemeClr val="accent2"/>
                                            </p:clrVal>
                                          </p:val>
                                        </p:tav>
                                        <p:tav tm="50000">
                                          <p:val>
                                            <p:clrVal>
                                              <a:schemeClr val="hlink"/>
                                            </p:clrVal>
                                          </p:val>
                                        </p:tav>
                                      </p:tavLst>
                                    </p:anim>
                                    <p:set>
                                      <p:cBhvr>
                                        <p:cTn id="16" dur="80"/>
                                        <p:tgtEl>
                                          <p:spTgt spid="194563">
                                            <p:txEl>
                                              <p:pRg st="2" end="2"/>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194563">
                                            <p:txEl>
                                              <p:pRg st="4" end="4"/>
                                            </p:txEl>
                                          </p:spTgt>
                                        </p:tgtEl>
                                        <p:attrNameLst>
                                          <p:attrName>style.visibility</p:attrName>
                                        </p:attrNameLst>
                                      </p:cBhvr>
                                      <p:to>
                                        <p:strVal val="visible"/>
                                      </p:to>
                                    </p:set>
                                    <p:anim calcmode="discrete" valueType="clr">
                                      <p:cBhvr override="childStyle">
                                        <p:cTn id="21" dur="80"/>
                                        <p:tgtEl>
                                          <p:spTgt spid="19456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194563">
                                            <p:txEl>
                                              <p:pRg st="4" end="4"/>
                                            </p:txEl>
                                          </p:spTgt>
                                        </p:tgtEl>
                                        <p:attrNameLst>
                                          <p:attrName>fillcolor</p:attrName>
                                        </p:attrNameLst>
                                      </p:cBhvr>
                                      <p:tavLst>
                                        <p:tav tm="0">
                                          <p:val>
                                            <p:clrVal>
                                              <a:schemeClr val="accent2"/>
                                            </p:clrVal>
                                          </p:val>
                                        </p:tav>
                                        <p:tav tm="50000">
                                          <p:val>
                                            <p:clrVal>
                                              <a:schemeClr val="hlink"/>
                                            </p:clrVal>
                                          </p:val>
                                        </p:tav>
                                      </p:tavLst>
                                    </p:anim>
                                    <p:set>
                                      <p:cBhvr>
                                        <p:cTn id="23" dur="80"/>
                                        <p:tgtEl>
                                          <p:spTgt spid="194563">
                                            <p:txEl>
                                              <p:pRg st="4" end="4"/>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194563">
                                            <p:txEl>
                                              <p:pRg st="6" end="6"/>
                                            </p:txEl>
                                          </p:spTgt>
                                        </p:tgtEl>
                                        <p:attrNameLst>
                                          <p:attrName>style.visibility</p:attrName>
                                        </p:attrNameLst>
                                      </p:cBhvr>
                                      <p:to>
                                        <p:strVal val="visible"/>
                                      </p:to>
                                    </p:set>
                                    <p:anim calcmode="discrete" valueType="clr">
                                      <p:cBhvr override="childStyle">
                                        <p:cTn id="28" dur="80"/>
                                        <p:tgtEl>
                                          <p:spTgt spid="194563">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194563">
                                            <p:txEl>
                                              <p:pRg st="6" end="6"/>
                                            </p:txEl>
                                          </p:spTgt>
                                        </p:tgtEl>
                                        <p:attrNameLst>
                                          <p:attrName>fillcolor</p:attrName>
                                        </p:attrNameLst>
                                      </p:cBhvr>
                                      <p:tavLst>
                                        <p:tav tm="0">
                                          <p:val>
                                            <p:clrVal>
                                              <a:schemeClr val="accent2"/>
                                            </p:clrVal>
                                          </p:val>
                                        </p:tav>
                                        <p:tav tm="50000">
                                          <p:val>
                                            <p:clrVal>
                                              <a:schemeClr val="hlink"/>
                                            </p:clrVal>
                                          </p:val>
                                        </p:tav>
                                      </p:tavLst>
                                    </p:anim>
                                    <p:set>
                                      <p:cBhvr>
                                        <p:cTn id="30" dur="80"/>
                                        <p:tgtEl>
                                          <p:spTgt spid="194563">
                                            <p:txEl>
                                              <p:pRg st="6" end="6"/>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194563">
                                            <p:txEl>
                                              <p:pRg st="8" end="8"/>
                                            </p:txEl>
                                          </p:spTgt>
                                        </p:tgtEl>
                                        <p:attrNameLst>
                                          <p:attrName>style.visibility</p:attrName>
                                        </p:attrNameLst>
                                      </p:cBhvr>
                                      <p:to>
                                        <p:strVal val="visible"/>
                                      </p:to>
                                    </p:set>
                                    <p:anim calcmode="discrete" valueType="clr">
                                      <p:cBhvr override="childStyle">
                                        <p:cTn id="35" dur="80"/>
                                        <p:tgtEl>
                                          <p:spTgt spid="194563">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194563">
                                            <p:txEl>
                                              <p:pRg st="8" end="8"/>
                                            </p:txEl>
                                          </p:spTgt>
                                        </p:tgtEl>
                                        <p:attrNameLst>
                                          <p:attrName>fillcolor</p:attrName>
                                        </p:attrNameLst>
                                      </p:cBhvr>
                                      <p:tavLst>
                                        <p:tav tm="0">
                                          <p:val>
                                            <p:clrVal>
                                              <a:schemeClr val="accent2"/>
                                            </p:clrVal>
                                          </p:val>
                                        </p:tav>
                                        <p:tav tm="50000">
                                          <p:val>
                                            <p:clrVal>
                                              <a:schemeClr val="hlink"/>
                                            </p:clrVal>
                                          </p:val>
                                        </p:tav>
                                      </p:tavLst>
                                    </p:anim>
                                    <p:set>
                                      <p:cBhvr>
                                        <p:cTn id="37" dur="80"/>
                                        <p:tgtEl>
                                          <p:spTgt spid="194563">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29698" name="Rectangle 2"/>
          <p:cNvSpPr>
            <a:spLocks noGrp="1" noChangeArrowheads="1"/>
          </p:cNvSpPr>
          <p:nvPr>
            <p:ph type="title"/>
          </p:nvPr>
        </p:nvSpPr>
        <p:spPr/>
        <p:txBody>
          <a:bodyPr>
            <a:normAutofit fontScale="90000"/>
          </a:bodyPr>
          <a:lstStyle/>
          <a:p>
            <a:pPr>
              <a:defRPr/>
            </a:pPr>
            <a:r>
              <a:rPr lang="en-US" altLang="zh-CN" sz="4000" b="1" dirty="0">
                <a:effectLst>
                  <a:outerShdw blurRad="38100" dist="38100" dir="2700000" algn="tl">
                    <a:srgbClr val="C0C0C0"/>
                  </a:outerShdw>
                </a:effectLst>
                <a:latin typeface="Dauphin" pitchFamily="18" charset="0"/>
                <a:cs typeface="+mn-cs"/>
              </a:rPr>
              <a:t>Pons (</a:t>
            </a:r>
            <a:r>
              <a:rPr lang="zh-CN" altLang="en-US" sz="4000" b="1" dirty="0">
                <a:effectLst>
                  <a:outerShdw blurRad="38100" dist="38100" dir="2700000" algn="tl">
                    <a:srgbClr val="C0C0C0"/>
                  </a:outerShdw>
                </a:effectLst>
                <a:latin typeface="Dauphin" pitchFamily="18" charset="0"/>
                <a:cs typeface="+mn-cs"/>
              </a:rPr>
              <a:t>脑桥</a:t>
            </a:r>
            <a:r>
              <a:rPr lang="en-US" altLang="zh-CN" sz="4000" b="1" dirty="0">
                <a:effectLst>
                  <a:outerShdw blurRad="38100" dist="38100" dir="2700000" algn="tl">
                    <a:srgbClr val="C0C0C0"/>
                  </a:outerShdw>
                </a:effectLst>
                <a:latin typeface="Dauphin" pitchFamily="18" charset="0"/>
                <a:cs typeface="+mn-cs"/>
              </a:rPr>
              <a:t>)</a:t>
            </a:r>
          </a:p>
        </p:txBody>
      </p:sp>
      <p:sp>
        <p:nvSpPr>
          <p:cNvPr id="50180" name="灯片编号占位符 1"/>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FFE8E01-3028-CC45-8BF4-94BC65C31B0E}" type="slidenum">
              <a:rPr lang="zh-CN" altLang="en-US" sz="1400"/>
              <a:t>12</a:t>
            </a:fld>
            <a:endParaRPr lang="en-US" altLang="zh-CN" sz="1400"/>
          </a:p>
        </p:txBody>
      </p:sp>
      <p:sp>
        <p:nvSpPr>
          <p:cNvPr id="50179" name="Rectangle 4"/>
          <p:cNvSpPr>
            <a:spLocks noChangeArrowheads="1"/>
          </p:cNvSpPr>
          <p:nvPr/>
        </p:nvSpPr>
        <p:spPr bwMode="auto">
          <a:xfrm>
            <a:off x="4791075" y="328953"/>
            <a:ext cx="49688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800" dirty="0">
                <a:latin typeface="华文楷体" panose="02010600040101010101" pitchFamily="2" charset="-122"/>
                <a:ea typeface="华文楷体" panose="02010600040101010101" pitchFamily="2" charset="-122"/>
              </a:rPr>
              <a:t>眼睛和躯体的运动</a:t>
            </a:r>
          </a:p>
        </p:txBody>
      </p:sp>
      <p:pic>
        <p:nvPicPr>
          <p:cNvPr id="50181" name="图片 5"/>
          <p:cNvPicPr>
            <a:picLocks noChangeAspect="1" noChangeArrowheads="1"/>
          </p:cNvPicPr>
          <p:nvPr/>
        </p:nvPicPr>
        <p:blipFill>
          <a:blip r:embed="rId3"/>
          <a:srcRect/>
          <a:stretch>
            <a:fillRect/>
          </a:stretch>
        </p:blipFill>
        <p:spPr bwMode="auto">
          <a:xfrm>
            <a:off x="3056109" y="1632510"/>
            <a:ext cx="5319712"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883480" y="6033108"/>
            <a:ext cx="6098720" cy="400110"/>
          </a:xfrm>
          <a:prstGeom prst="rect">
            <a:avLst/>
          </a:prstGeom>
          <a:noFill/>
        </p:spPr>
        <p:txBody>
          <a:bodyPr wrap="square">
            <a:spAutoFit/>
          </a:bodyPr>
          <a:lstStyle/>
          <a:p>
            <a:r>
              <a:rPr lang="ja-JP" altLang="en-US" sz="2000">
                <a:solidFill>
                  <a:srgbClr val="141414"/>
                </a:solidFill>
                <a:effectLst/>
                <a:latin typeface="HiddenHorzOCR"/>
              </a:rPr>
              <a:t>脑桥</a:t>
            </a:r>
            <a:r>
              <a:rPr lang="en-US" sz="2000" dirty="0">
                <a:solidFill>
                  <a:srgbClr val="141414"/>
                </a:solidFill>
                <a:effectLst/>
                <a:latin typeface="HiddenHorzOCR"/>
              </a:rPr>
              <a:t>: </a:t>
            </a:r>
            <a:r>
              <a:rPr lang="ja-JP" altLang="en-US" sz="2000">
                <a:solidFill>
                  <a:srgbClr val="2B2B2B"/>
                </a:solidFill>
                <a:effectLst/>
                <a:latin typeface="HiddenHorzOCR"/>
              </a:rPr>
              <a:t>在小脑与大脑半球间传递有关运动等信息 </a:t>
            </a:r>
            <a:r>
              <a:rPr lang="ja-JP" altLang="en-US" sz="2000">
                <a:solidFill>
                  <a:srgbClr val="606060"/>
                </a:solidFill>
                <a:effectLst/>
                <a:latin typeface="HiddenHorzOCR"/>
              </a:rPr>
              <a:t>。</a:t>
            </a:r>
            <a:endParaRPr lang="en-US" altLang="ja-JP" sz="2000" dirty="0">
              <a:solidFill>
                <a:srgbClr val="606060"/>
              </a:solidFill>
              <a:effectLst/>
              <a:latin typeface="HiddenHorzOCR"/>
            </a:endParaRPr>
          </a:p>
        </p:txBody>
      </p:sp>
      <p:sp>
        <p:nvSpPr>
          <p:cNvPr id="5" name="TextBox 4"/>
          <p:cNvSpPr txBox="1"/>
          <p:nvPr/>
        </p:nvSpPr>
        <p:spPr>
          <a:xfrm>
            <a:off x="8610600" y="2814890"/>
            <a:ext cx="3581400" cy="2062103"/>
          </a:xfrm>
          <a:prstGeom prst="rect">
            <a:avLst/>
          </a:prstGeom>
          <a:solidFill>
            <a:schemeClr val="accent5">
              <a:lumMod val="20000"/>
              <a:lumOff val="80000"/>
            </a:schemeClr>
          </a:solidFill>
        </p:spPr>
        <p:txBody>
          <a:bodyPr wrap="square">
            <a:spAutoFit/>
          </a:bodyPr>
          <a:lstStyle/>
          <a:p>
            <a:r>
              <a:rPr lang="ja-JP" altLang="en-US" sz="1600">
                <a:solidFill>
                  <a:srgbClr val="3D3D3D"/>
                </a:solidFill>
                <a:effectLst/>
                <a:latin typeface="HiddenHorzOCR"/>
              </a:rPr>
              <a:t>脑干</a:t>
            </a:r>
            <a:r>
              <a:rPr lang="en-US" altLang="ja-JP" sz="1600" dirty="0">
                <a:solidFill>
                  <a:srgbClr val="3D3D3D"/>
                </a:solidFill>
                <a:effectLst/>
                <a:latin typeface="HiddenHorzOCR"/>
              </a:rPr>
              <a:t>:</a:t>
            </a:r>
          </a:p>
          <a:p>
            <a:pPr marL="342900" indent="-342900">
              <a:buFont typeface="Arial" panose="020B0604020202020204" pitchFamily="34" charset="0"/>
              <a:buChar char="•"/>
            </a:pPr>
            <a:r>
              <a:rPr lang="ja-JP" altLang="en-US" sz="1600">
                <a:solidFill>
                  <a:srgbClr val="3D3D3D"/>
                </a:solidFill>
                <a:effectLst/>
                <a:latin typeface="HiddenHorzOCR"/>
              </a:rPr>
              <a:t>通过脑神经核接受头部皮肤和肌肉的感觉信息，并控制头部 </a:t>
            </a:r>
            <a:r>
              <a:rPr lang="ja-JP" altLang="en-US" sz="1600">
                <a:solidFill>
                  <a:srgbClr val="141414"/>
                </a:solidFill>
                <a:effectLst/>
                <a:latin typeface="HiddenHorzOCR"/>
              </a:rPr>
              <a:t>肌肉及眼的运动， </a:t>
            </a:r>
            <a:r>
              <a:rPr lang="ja-JP" altLang="en-US" sz="1600">
                <a:solidFill>
                  <a:srgbClr val="3D3D3D"/>
                </a:solidFill>
                <a:effectLst/>
                <a:latin typeface="HiddenHorzOCR"/>
              </a:rPr>
              <a:t>管理听觉、平衡觉、味觉等特殊感觉 </a:t>
            </a:r>
            <a:r>
              <a:rPr lang="en-US" altLang="ja-JP" sz="1600" dirty="0">
                <a:solidFill>
                  <a:srgbClr val="141414"/>
                </a:solidFill>
                <a:effectLst/>
                <a:latin typeface="HiddenHorzOCR"/>
              </a:rPr>
              <a:t>; </a:t>
            </a:r>
          </a:p>
          <a:p>
            <a:pPr marL="342900" indent="-342900">
              <a:buFont typeface="Arial" panose="020B0604020202020204" pitchFamily="34" charset="0"/>
              <a:buChar char="•"/>
            </a:pPr>
            <a:r>
              <a:rPr lang="ja-JP" altLang="en-US" sz="1600">
                <a:solidFill>
                  <a:srgbClr val="3D3D3D"/>
                </a:solidFill>
                <a:effectLst/>
                <a:latin typeface="HiddenHorzOCR"/>
              </a:rPr>
              <a:t>通过各种传导束把脊髓的信息上 </a:t>
            </a:r>
            <a:r>
              <a:rPr lang="ja-JP" altLang="en-US" sz="1600">
                <a:solidFill>
                  <a:srgbClr val="2B2B2B"/>
                </a:solidFill>
                <a:effectLst/>
                <a:latin typeface="HiddenHorzOCR"/>
              </a:rPr>
              <a:t>传到脑，把脑内的信息下传到脊髓</a:t>
            </a:r>
            <a:r>
              <a:rPr lang="en-US" altLang="ja-JP" sz="1600" dirty="0">
                <a:solidFill>
                  <a:srgbClr val="2B2B2B"/>
                </a:solidFill>
                <a:effectLst/>
                <a:latin typeface="HiddenHorzOCR"/>
              </a:rPr>
              <a:t>;</a:t>
            </a:r>
          </a:p>
          <a:p>
            <a:pPr marL="342900" indent="-342900">
              <a:buFont typeface="Arial" panose="020B0604020202020204" pitchFamily="34" charset="0"/>
              <a:buChar char="•"/>
            </a:pPr>
            <a:r>
              <a:rPr lang="ja-JP" altLang="en-US" sz="1600">
                <a:solidFill>
                  <a:srgbClr val="2B2B2B"/>
                </a:solidFill>
                <a:effectLst/>
                <a:latin typeface="HiddenHorzOCR"/>
              </a:rPr>
              <a:t>通过网状结构调节觉醒和意识 </a:t>
            </a:r>
            <a:r>
              <a:rPr lang="ja-JP" altLang="en-US" sz="1600">
                <a:solidFill>
                  <a:srgbClr val="606060"/>
                </a:solidFill>
                <a:effectLst/>
                <a:latin typeface="HiddenHorzOCR"/>
              </a:rPr>
              <a:t>。 </a:t>
            </a:r>
            <a:endParaRPr lang="ja-JP" alt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35617" y="2381"/>
            <a:ext cx="88931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US" sz="4000" dirty="0">
              <a:solidFill>
                <a:schemeClr val="tx2"/>
              </a:solidFill>
              <a:effectLst>
                <a:outerShdw blurRad="38100" dist="38100" dir="2700000" algn="tl">
                  <a:srgbClr val="C0C0C0"/>
                </a:outerShdw>
              </a:effectLst>
              <a:latin typeface="Dauphin" pitchFamily="18" charset="0"/>
            </a:endParaRPr>
          </a:p>
        </p:txBody>
      </p:sp>
      <p:sp>
        <p:nvSpPr>
          <p:cNvPr id="52227" name="Rectangle 4"/>
          <p:cNvSpPr>
            <a:spLocks noChangeArrowheads="1"/>
          </p:cNvSpPr>
          <p:nvPr/>
        </p:nvSpPr>
        <p:spPr bwMode="auto">
          <a:xfrm>
            <a:off x="5767389" y="230981"/>
            <a:ext cx="662463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800" dirty="0">
                <a:latin typeface="华文楷体" panose="02010600040101010101" pitchFamily="2" charset="-122"/>
                <a:ea typeface="华文楷体" panose="02010600040101010101" pitchFamily="2" charset="-122"/>
              </a:rPr>
              <a:t>运动控制、视觉、听觉核团</a:t>
            </a:r>
          </a:p>
        </p:txBody>
      </p:sp>
      <p:sp>
        <p:nvSpPr>
          <p:cNvPr id="5" name="Content Placeholder 4"/>
          <p:cNvSpPr>
            <a:spLocks noGrp="1"/>
          </p:cNvSpPr>
          <p:nvPr>
            <p:ph sz="quarter" idx="10"/>
          </p:nvPr>
        </p:nvSpPr>
        <p:spPr/>
        <p:txBody>
          <a:bodyPr/>
          <a:lstStyle/>
          <a:p>
            <a:endParaRPr lang="en-US"/>
          </a:p>
        </p:txBody>
      </p:sp>
      <p:sp>
        <p:nvSpPr>
          <p:cNvPr id="2" name="Title 1"/>
          <p:cNvSpPr>
            <a:spLocks noGrp="1"/>
          </p:cNvSpPr>
          <p:nvPr>
            <p:ph type="title"/>
          </p:nvPr>
        </p:nvSpPr>
        <p:spPr/>
        <p:txBody>
          <a:bodyPr>
            <a:normAutofit/>
          </a:bodyPr>
          <a:lstStyle/>
          <a:p>
            <a:r>
              <a:rPr lang="en-US" dirty="0"/>
              <a:t>Midbrain （</a:t>
            </a:r>
            <a:r>
              <a:rPr lang="ja-JP" altLang="en-US"/>
              <a:t>中脑）</a:t>
            </a:r>
            <a:endParaRPr lang="en-US" dirty="0"/>
          </a:p>
        </p:txBody>
      </p:sp>
      <p:sp>
        <p:nvSpPr>
          <p:cNvPr id="52228" name="灯片编号占位符 1"/>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A7A3411-6AC7-8245-85A7-04857DA2EDCD}" type="slidenum">
              <a:rPr lang="zh-CN" altLang="en-US" sz="1400"/>
              <a:t>13</a:t>
            </a:fld>
            <a:endParaRPr lang="en-US" altLang="zh-CN" sz="1400"/>
          </a:p>
        </p:txBody>
      </p:sp>
      <p:pic>
        <p:nvPicPr>
          <p:cNvPr id="52229" name="图片 5"/>
          <p:cNvPicPr>
            <a:picLocks noChangeAspect="1" noChangeArrowheads="1"/>
          </p:cNvPicPr>
          <p:nvPr/>
        </p:nvPicPr>
        <p:blipFill>
          <a:blip r:embed="rId3"/>
          <a:srcRect/>
          <a:stretch>
            <a:fillRect/>
          </a:stretch>
        </p:blipFill>
        <p:spPr bwMode="auto">
          <a:xfrm>
            <a:off x="2404002" y="1732221"/>
            <a:ext cx="5319712" cy="440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645230" y="6003285"/>
            <a:ext cx="8289470" cy="400110"/>
          </a:xfrm>
          <a:prstGeom prst="rect">
            <a:avLst/>
          </a:prstGeom>
          <a:noFill/>
        </p:spPr>
        <p:txBody>
          <a:bodyPr wrap="square">
            <a:spAutoFit/>
          </a:bodyPr>
          <a:lstStyle/>
          <a:p>
            <a:r>
              <a:rPr lang="ja-JP" altLang="en-US" sz="2000">
                <a:solidFill>
                  <a:srgbClr val="141414"/>
                </a:solidFill>
                <a:effectLst/>
                <a:latin typeface="HiddenHorzOCR"/>
              </a:rPr>
              <a:t>中脑 </a:t>
            </a:r>
            <a:r>
              <a:rPr lang="en-US" sz="2000" dirty="0">
                <a:solidFill>
                  <a:srgbClr val="141414"/>
                </a:solidFill>
                <a:effectLst/>
                <a:latin typeface="HiddenHorzOCR"/>
              </a:rPr>
              <a:t>: </a:t>
            </a:r>
            <a:r>
              <a:rPr lang="ja-JP" altLang="en-US" sz="2000">
                <a:solidFill>
                  <a:srgbClr val="2B2B2B"/>
                </a:solidFill>
                <a:effectLst/>
                <a:latin typeface="HiddenHorzOCR"/>
              </a:rPr>
              <a:t>协调多种感觉和运动功能，包括眼球运动 </a:t>
            </a:r>
            <a:r>
              <a:rPr lang="ja-JP" altLang="en-US" sz="2000">
                <a:solidFill>
                  <a:srgbClr val="606060"/>
                </a:solidFill>
                <a:effectLst/>
                <a:latin typeface="HiddenHorzOCR"/>
              </a:rPr>
              <a:t>、 </a:t>
            </a:r>
            <a:r>
              <a:rPr lang="ja-JP" altLang="en-US" sz="2000">
                <a:solidFill>
                  <a:srgbClr val="2B2B2B"/>
                </a:solidFill>
                <a:effectLst/>
                <a:latin typeface="HiddenHorzOCR"/>
              </a:rPr>
              <a:t>视反射和听反射等 </a:t>
            </a:r>
            <a:r>
              <a:rPr lang="ja-JP" altLang="en-US" sz="2000">
                <a:solidFill>
                  <a:srgbClr val="606060"/>
                </a:solidFill>
                <a:effectLst/>
                <a:latin typeface="HiddenHorzOCR"/>
              </a:rPr>
              <a:t>。 </a:t>
            </a:r>
            <a:endParaRPr lang="en-US" altLang="ja-JP" sz="2000" dirty="0">
              <a:solidFill>
                <a:srgbClr val="606060"/>
              </a:solidFill>
              <a:effectLst/>
              <a:latin typeface="HiddenHorzOCR"/>
            </a:endParaRPr>
          </a:p>
        </p:txBody>
      </p:sp>
      <p:sp>
        <p:nvSpPr>
          <p:cNvPr id="6" name="TextBox 5"/>
          <p:cNvSpPr txBox="1"/>
          <p:nvPr/>
        </p:nvSpPr>
        <p:spPr>
          <a:xfrm>
            <a:off x="8610600" y="2814890"/>
            <a:ext cx="3581400" cy="2062103"/>
          </a:xfrm>
          <a:prstGeom prst="rect">
            <a:avLst/>
          </a:prstGeom>
          <a:solidFill>
            <a:schemeClr val="accent5">
              <a:lumMod val="20000"/>
              <a:lumOff val="80000"/>
            </a:schemeClr>
          </a:solidFill>
        </p:spPr>
        <p:txBody>
          <a:bodyPr wrap="square">
            <a:spAutoFit/>
          </a:bodyPr>
          <a:lstStyle/>
          <a:p>
            <a:r>
              <a:rPr lang="ja-JP" altLang="en-US" sz="1600">
                <a:solidFill>
                  <a:srgbClr val="3D3D3D"/>
                </a:solidFill>
                <a:effectLst/>
                <a:latin typeface="HiddenHorzOCR"/>
              </a:rPr>
              <a:t>脑干</a:t>
            </a:r>
            <a:r>
              <a:rPr lang="en-US" altLang="ja-JP" sz="1600" dirty="0">
                <a:solidFill>
                  <a:srgbClr val="3D3D3D"/>
                </a:solidFill>
                <a:effectLst/>
                <a:latin typeface="HiddenHorzOCR"/>
              </a:rPr>
              <a:t>:</a:t>
            </a:r>
          </a:p>
          <a:p>
            <a:pPr marL="342900" indent="-342900">
              <a:buFont typeface="Arial" panose="020B0604020202020204" pitchFamily="34" charset="0"/>
              <a:buChar char="•"/>
            </a:pPr>
            <a:r>
              <a:rPr lang="ja-JP" altLang="en-US" sz="1600">
                <a:solidFill>
                  <a:srgbClr val="3D3D3D"/>
                </a:solidFill>
                <a:effectLst/>
                <a:latin typeface="HiddenHorzOCR"/>
              </a:rPr>
              <a:t>通过脑神经核接受头部皮肤和肌肉的感觉信息，并控制头部 </a:t>
            </a:r>
            <a:r>
              <a:rPr lang="ja-JP" altLang="en-US" sz="1600">
                <a:solidFill>
                  <a:srgbClr val="141414"/>
                </a:solidFill>
                <a:effectLst/>
                <a:latin typeface="HiddenHorzOCR"/>
              </a:rPr>
              <a:t>肌肉及眼的运动， </a:t>
            </a:r>
            <a:r>
              <a:rPr lang="ja-JP" altLang="en-US" sz="1600">
                <a:solidFill>
                  <a:srgbClr val="3D3D3D"/>
                </a:solidFill>
                <a:effectLst/>
                <a:latin typeface="HiddenHorzOCR"/>
              </a:rPr>
              <a:t>管理听觉、平衡觉、味觉等特殊感觉 </a:t>
            </a:r>
            <a:r>
              <a:rPr lang="en-US" altLang="ja-JP" sz="1600" dirty="0">
                <a:solidFill>
                  <a:srgbClr val="141414"/>
                </a:solidFill>
                <a:effectLst/>
                <a:latin typeface="HiddenHorzOCR"/>
              </a:rPr>
              <a:t>; </a:t>
            </a:r>
          </a:p>
          <a:p>
            <a:pPr marL="342900" indent="-342900">
              <a:buFont typeface="Arial" panose="020B0604020202020204" pitchFamily="34" charset="0"/>
              <a:buChar char="•"/>
            </a:pPr>
            <a:r>
              <a:rPr lang="ja-JP" altLang="en-US" sz="1600">
                <a:solidFill>
                  <a:srgbClr val="3D3D3D"/>
                </a:solidFill>
                <a:effectLst/>
                <a:latin typeface="HiddenHorzOCR"/>
              </a:rPr>
              <a:t>通过各种传导束把脊髓的信息上 </a:t>
            </a:r>
            <a:r>
              <a:rPr lang="ja-JP" altLang="en-US" sz="1600">
                <a:solidFill>
                  <a:srgbClr val="2B2B2B"/>
                </a:solidFill>
                <a:effectLst/>
                <a:latin typeface="HiddenHorzOCR"/>
              </a:rPr>
              <a:t>传到脑，把脑内的信息下传到脊髓</a:t>
            </a:r>
            <a:r>
              <a:rPr lang="en-US" altLang="ja-JP" sz="1600" dirty="0">
                <a:solidFill>
                  <a:srgbClr val="2B2B2B"/>
                </a:solidFill>
                <a:effectLst/>
                <a:latin typeface="HiddenHorzOCR"/>
              </a:rPr>
              <a:t>;</a:t>
            </a:r>
          </a:p>
          <a:p>
            <a:pPr marL="342900" indent="-342900">
              <a:buFont typeface="Arial" panose="020B0604020202020204" pitchFamily="34" charset="0"/>
              <a:buChar char="•"/>
            </a:pPr>
            <a:r>
              <a:rPr lang="ja-JP" altLang="en-US" sz="1600">
                <a:solidFill>
                  <a:srgbClr val="2B2B2B"/>
                </a:solidFill>
                <a:effectLst/>
                <a:latin typeface="HiddenHorzOCR"/>
              </a:rPr>
              <a:t>通过网状结构调节觉醒和意识 </a:t>
            </a:r>
            <a:r>
              <a:rPr lang="ja-JP" altLang="en-US" sz="1600">
                <a:solidFill>
                  <a:srgbClr val="606060"/>
                </a:solidFill>
                <a:effectLst/>
                <a:latin typeface="HiddenHorzOCR"/>
              </a:rPr>
              <a:t>。 </a:t>
            </a:r>
            <a:endParaRPr lang="ja-JP" alt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Diencephalon (red)">
            <a:hlinkClick r:id="rId3" tooltip="Diencephalon (red)"/>
          </p:cNvPr>
          <p:cNvPicPr>
            <a:picLocks noChangeAspect="1" noChangeArrowheads="1" noCrop="1"/>
          </p:cNvPicPr>
          <p:nvPr/>
        </p:nvPicPr>
        <p:blipFill>
          <a:blip r:embed="rId4"/>
          <a:srcRect/>
          <a:stretch>
            <a:fillRect/>
          </a:stretch>
        </p:blipFill>
        <p:spPr bwMode="auto">
          <a:xfrm>
            <a:off x="0" y="1520827"/>
            <a:ext cx="273685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1757364" y="225426"/>
            <a:ext cx="8893175"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GB" sz="4000" dirty="0">
              <a:solidFill>
                <a:schemeClr val="tx2"/>
              </a:solidFill>
              <a:effectLst>
                <a:outerShdw blurRad="38100" dist="38100" dir="2700000" algn="tl">
                  <a:srgbClr val="C0C0C0"/>
                </a:outerShdw>
              </a:effectLst>
              <a:latin typeface="Dauphin" pitchFamily="18" charset="0"/>
            </a:endParaRPr>
          </a:p>
        </p:txBody>
      </p:sp>
      <p:sp>
        <p:nvSpPr>
          <p:cNvPr id="54276" name="Rectangle 4"/>
          <p:cNvSpPr>
            <a:spLocks noChangeArrowheads="1"/>
          </p:cNvSpPr>
          <p:nvPr/>
        </p:nvSpPr>
        <p:spPr bwMode="auto">
          <a:xfrm>
            <a:off x="8043865" y="2046289"/>
            <a:ext cx="4207329"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dirty="0">
                <a:latin typeface="华文楷体" panose="02010600040101010101" pitchFamily="2" charset="-122"/>
                <a:ea typeface="华文楷体" panose="02010600040101010101" pitchFamily="2" charset="-122"/>
              </a:rPr>
              <a:t>Thalamus </a:t>
            </a:r>
            <a:r>
              <a:rPr lang="zh-CN" altLang="en-US" sz="2400" dirty="0">
                <a:latin typeface="华文楷体" panose="02010600040101010101" pitchFamily="2" charset="-122"/>
                <a:ea typeface="华文楷体" panose="02010600040101010101" pitchFamily="2" charset="-122"/>
              </a:rPr>
              <a:t>（丘脑）、</a:t>
            </a:r>
            <a:r>
              <a:rPr lang="en-US" altLang="zh-CN" sz="2400" dirty="0">
                <a:latin typeface="华文楷体" panose="02010600040101010101" pitchFamily="2" charset="-122"/>
                <a:ea typeface="华文楷体" panose="02010600040101010101" pitchFamily="2" charset="-122"/>
              </a:rPr>
              <a:t>Hypothalamus </a:t>
            </a:r>
            <a:r>
              <a:rPr lang="zh-CN" altLang="en-US" sz="2400" dirty="0">
                <a:latin typeface="华文楷体" panose="02010600040101010101" pitchFamily="2" charset="-122"/>
                <a:ea typeface="华文楷体" panose="02010600040101010101" pitchFamily="2" charset="-122"/>
              </a:rPr>
              <a:t>（下丘脑）</a:t>
            </a:r>
          </a:p>
          <a:p>
            <a:pPr algn="ctr" eaLnBrk="1" hangingPunct="1">
              <a:buFontTx/>
              <a:buNone/>
            </a:pPr>
            <a:r>
              <a:rPr lang="en-US" altLang="zh-CN" sz="2400" dirty="0">
                <a:latin typeface="华文楷体" panose="02010600040101010101" pitchFamily="2" charset="-122"/>
                <a:ea typeface="华文楷体" panose="02010600040101010101" pitchFamily="2" charset="-122"/>
              </a:rPr>
              <a:t>Pituitary gland </a:t>
            </a:r>
            <a:r>
              <a:rPr lang="zh-CN" altLang="en-US" sz="2400" dirty="0">
                <a:latin typeface="华文楷体" panose="02010600040101010101" pitchFamily="2" charset="-122"/>
                <a:ea typeface="华文楷体" panose="02010600040101010101" pitchFamily="2" charset="-122"/>
              </a:rPr>
              <a:t>（垂体）、</a:t>
            </a:r>
            <a:r>
              <a:rPr lang="en-US" altLang="zh-CN" sz="2400" dirty="0">
                <a:latin typeface="华文楷体" panose="02010600040101010101" pitchFamily="2" charset="-122"/>
                <a:ea typeface="华文楷体" panose="02010600040101010101" pitchFamily="2" charset="-122"/>
              </a:rPr>
              <a:t>Pineal gland </a:t>
            </a:r>
            <a:r>
              <a:rPr lang="zh-CN" altLang="en-US" sz="2400" dirty="0">
                <a:latin typeface="华文楷体" panose="02010600040101010101" pitchFamily="2" charset="-122"/>
                <a:ea typeface="华文楷体" panose="02010600040101010101" pitchFamily="2" charset="-122"/>
              </a:rPr>
              <a:t>（松果体）</a:t>
            </a:r>
          </a:p>
        </p:txBody>
      </p:sp>
      <p:sp>
        <p:nvSpPr>
          <p:cNvPr id="4" name="Content Placeholder 3"/>
          <p:cNvSpPr>
            <a:spLocks noGrp="1"/>
          </p:cNvSpPr>
          <p:nvPr>
            <p:ph sz="quarter" idx="10"/>
          </p:nvPr>
        </p:nvSpPr>
        <p:spPr/>
        <p:txBody>
          <a:bodyPr/>
          <a:lstStyle/>
          <a:p>
            <a:endParaRPr lang="en-US" dirty="0"/>
          </a:p>
        </p:txBody>
      </p:sp>
      <p:sp>
        <p:nvSpPr>
          <p:cNvPr id="2" name="Title 1"/>
          <p:cNvSpPr>
            <a:spLocks noGrp="1"/>
          </p:cNvSpPr>
          <p:nvPr>
            <p:ph type="title"/>
          </p:nvPr>
        </p:nvSpPr>
        <p:spPr/>
        <p:txBody>
          <a:bodyPr>
            <a:normAutofit/>
          </a:bodyPr>
          <a:lstStyle/>
          <a:p>
            <a:r>
              <a:rPr lang="en-US" dirty="0"/>
              <a:t>Diencephalon （</a:t>
            </a:r>
            <a:r>
              <a:rPr lang="ja-JP" altLang="en-US"/>
              <a:t>间脑）</a:t>
            </a:r>
            <a:endParaRPr lang="en-US" dirty="0"/>
          </a:p>
        </p:txBody>
      </p:sp>
      <p:sp>
        <p:nvSpPr>
          <p:cNvPr id="54277" name="灯片编号占位符 1"/>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5DAF20D-65EC-9C46-ABF1-85152B4E3FDC}" type="slidenum">
              <a:rPr lang="zh-CN" altLang="en-US" sz="1400"/>
              <a:t>14</a:t>
            </a:fld>
            <a:endParaRPr lang="en-US" altLang="zh-CN" sz="1400"/>
          </a:p>
        </p:txBody>
      </p:sp>
      <p:pic>
        <p:nvPicPr>
          <p:cNvPr id="54278" name="图片 6"/>
          <p:cNvPicPr>
            <a:picLocks noChangeAspect="1" noChangeArrowheads="1"/>
          </p:cNvPicPr>
          <p:nvPr/>
        </p:nvPicPr>
        <p:blipFill>
          <a:blip r:embed="rId5"/>
          <a:srcRect/>
          <a:stretch>
            <a:fillRect/>
          </a:stretch>
        </p:blipFill>
        <p:spPr bwMode="auto">
          <a:xfrm>
            <a:off x="2821062" y="1766443"/>
            <a:ext cx="5043487" cy="417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70414" y="6150114"/>
            <a:ext cx="11240179" cy="707886"/>
          </a:xfrm>
          <a:prstGeom prst="rect">
            <a:avLst/>
          </a:prstGeom>
          <a:noFill/>
        </p:spPr>
        <p:txBody>
          <a:bodyPr wrap="square">
            <a:spAutoFit/>
          </a:bodyPr>
          <a:lstStyle/>
          <a:p>
            <a:r>
              <a:rPr lang="ja-JP" altLang="en-US" sz="2000">
                <a:solidFill>
                  <a:srgbClr val="2B2B2B"/>
                </a:solidFill>
                <a:effectLst/>
                <a:latin typeface="HiddenHorzOCR"/>
              </a:rPr>
              <a:t>位于中脑的头端，其中丘脑编码并向大脑皮层传输信息，下丘脑调节自主活动、 内分泌和内脏功能 </a:t>
            </a:r>
            <a:r>
              <a:rPr lang="ja-JP" altLang="en-US" sz="2000">
                <a:solidFill>
                  <a:srgbClr val="606060"/>
                </a:solidFill>
                <a:effectLst/>
                <a:latin typeface="HiddenHorzOCR"/>
              </a:rPr>
              <a:t>。</a:t>
            </a:r>
            <a:br>
              <a:rPr lang="ja-JP" altLang="en-US" sz="2000">
                <a:solidFill>
                  <a:srgbClr val="606060"/>
                </a:solidFill>
                <a:effectLst/>
                <a:latin typeface="HiddenHorzOCR"/>
              </a:rPr>
            </a:br>
            <a:endParaRPr lang="ja-JP" altLang="en-US" sz="2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524001" y="188913"/>
            <a:ext cx="88931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GB" sz="4000" dirty="0">
              <a:solidFill>
                <a:schemeClr val="tx2"/>
              </a:solidFill>
              <a:effectLst>
                <a:outerShdw blurRad="38100" dist="38100" dir="2700000" algn="tl">
                  <a:srgbClr val="C0C0C0"/>
                </a:outerShdw>
              </a:effectLst>
              <a:latin typeface="Dauphin" pitchFamily="18" charset="0"/>
            </a:endParaRPr>
          </a:p>
        </p:txBody>
      </p:sp>
      <p:pic>
        <p:nvPicPr>
          <p:cNvPr id="56323" name="Picture 7" descr="HUMAN_~1"/>
          <p:cNvPicPr>
            <a:picLocks noChangeAspect="1" noChangeArrowheads="1"/>
          </p:cNvPicPr>
          <p:nvPr/>
        </p:nvPicPr>
        <p:blipFill>
          <a:blip r:embed="rId3" cstate="screen"/>
          <a:srcRect/>
          <a:stretch>
            <a:fillRect/>
          </a:stretch>
        </p:blipFill>
        <p:spPr bwMode="auto">
          <a:xfrm>
            <a:off x="1166812" y="1850055"/>
            <a:ext cx="4803776" cy="3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10" descr="Thalmus"/>
          <p:cNvPicPr>
            <a:picLocks noChangeAspect="1" noChangeArrowheads="1"/>
          </p:cNvPicPr>
          <p:nvPr/>
        </p:nvPicPr>
        <p:blipFill>
          <a:blip r:embed="rId4" cstate="screen"/>
          <a:srcRect/>
          <a:stretch>
            <a:fillRect/>
          </a:stretch>
        </p:blipFill>
        <p:spPr bwMode="auto">
          <a:xfrm>
            <a:off x="6373684" y="1390983"/>
            <a:ext cx="4803776" cy="3899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87" name="Rectangle 11"/>
          <p:cNvSpPr>
            <a:spLocks noChangeArrowheads="1"/>
          </p:cNvSpPr>
          <p:nvPr/>
        </p:nvSpPr>
        <p:spPr bwMode="auto">
          <a:xfrm>
            <a:off x="1801234" y="5398458"/>
            <a:ext cx="8877814" cy="129857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400" dirty="0"/>
              <a:t>Switchboard of information</a:t>
            </a:r>
          </a:p>
          <a:p>
            <a:pPr eaLnBrk="1" hangingPunct="1">
              <a:spcBef>
                <a:spcPct val="0"/>
              </a:spcBef>
              <a:buFontTx/>
              <a:buNone/>
            </a:pPr>
            <a:r>
              <a:rPr kumimoji="0" lang="en-US" altLang="zh-CN" sz="1800" dirty="0"/>
              <a:t>	Retina	→	     LGN	 → 	V1</a:t>
            </a:r>
          </a:p>
          <a:p>
            <a:pPr eaLnBrk="1" hangingPunct="1">
              <a:spcBef>
                <a:spcPct val="0"/>
              </a:spcBef>
              <a:buFontTx/>
              <a:buNone/>
            </a:pPr>
            <a:r>
              <a:rPr kumimoji="0" lang="en-US" altLang="zh-CN" sz="1800" dirty="0"/>
              <a:t>	Inferior colliculus → MGN	 → 	primary auditory cortex</a:t>
            </a:r>
          </a:p>
          <a:p>
            <a:pPr eaLnBrk="1" hangingPunct="1">
              <a:spcBef>
                <a:spcPct val="0"/>
              </a:spcBef>
              <a:buFontTx/>
              <a:buNone/>
            </a:pPr>
            <a:r>
              <a:rPr kumimoji="0" lang="en-US" altLang="zh-CN" sz="2400" dirty="0"/>
              <a:t>Regulating states of sleep and wakefulness </a:t>
            </a:r>
            <a:endParaRPr kumimoji="0" lang="zh-CN" altLang="en-US" sz="2400" dirty="0"/>
          </a:p>
        </p:txBody>
      </p:sp>
      <p:sp>
        <p:nvSpPr>
          <p:cNvPr id="2" name="Title 1"/>
          <p:cNvSpPr>
            <a:spLocks noGrp="1"/>
          </p:cNvSpPr>
          <p:nvPr>
            <p:ph type="title"/>
          </p:nvPr>
        </p:nvSpPr>
        <p:spPr/>
        <p:txBody>
          <a:bodyPr>
            <a:normAutofit/>
          </a:bodyPr>
          <a:lstStyle/>
          <a:p>
            <a:r>
              <a:rPr lang="en-US" dirty="0"/>
              <a:t>Thalamus （</a:t>
            </a:r>
            <a:r>
              <a:rPr lang="ja-JP" altLang="en-US"/>
              <a:t>丘脑）</a:t>
            </a:r>
            <a:endParaRPr lang="en-US" dirty="0"/>
          </a:p>
        </p:txBody>
      </p:sp>
      <p:sp>
        <p:nvSpPr>
          <p:cNvPr id="56326" name="灯片编号占位符 1"/>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1B10853-BC85-D34D-89E4-7A7A5159D2E6}" type="slidenum">
              <a:rPr lang="zh-CN" altLang="en-US" sz="1400"/>
              <a:t>15</a:t>
            </a:fld>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4987"/>
                                        </p:tgtEl>
                                        <p:attrNameLst>
                                          <p:attrName>style.visibility</p:attrName>
                                        </p:attrNameLst>
                                      </p:cBhvr>
                                      <p:to>
                                        <p:strVal val="visible"/>
                                      </p:to>
                                    </p:set>
                                    <p:animEffect transition="in" filter="blinds(horizontal)">
                                      <p:cBhvr>
                                        <p:cTn id="7" dur="500"/>
                                        <p:tgtEl>
                                          <p:spTgt spid="254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4818" name="Rectangle 2"/>
          <p:cNvSpPr>
            <a:spLocks noGrp="1" noChangeArrowheads="1"/>
          </p:cNvSpPr>
          <p:nvPr>
            <p:ph type="title"/>
          </p:nvPr>
        </p:nvSpPr>
        <p:spPr/>
        <p:txBody>
          <a:bodyPr>
            <a:normAutofit fontScale="90000"/>
          </a:bodyPr>
          <a:lstStyle/>
          <a:p>
            <a:pPr eaLnBrk="1" hangingPunct="1"/>
            <a:r>
              <a:rPr lang="en-US" altLang="zh-CN" sz="4000" b="1">
                <a:effectLst>
                  <a:outerShdw blurRad="38100" dist="38100" dir="2700000" algn="tl">
                    <a:srgbClr val="C0C0C0"/>
                  </a:outerShdw>
                </a:effectLst>
                <a:latin typeface="Dauphin" pitchFamily="18" charset="0"/>
              </a:rPr>
              <a:t>Hypothalamus (</a:t>
            </a:r>
            <a:r>
              <a:rPr lang="zh-CN" altLang="en-US" sz="4000" b="1">
                <a:effectLst>
                  <a:outerShdw blurRad="38100" dist="38100" dir="2700000" algn="tl">
                    <a:srgbClr val="C0C0C0"/>
                  </a:outerShdw>
                </a:effectLst>
                <a:latin typeface="Dauphin" pitchFamily="18" charset="0"/>
              </a:rPr>
              <a:t>下丘脑</a:t>
            </a:r>
            <a:r>
              <a:rPr lang="en-US" altLang="zh-CN" sz="4000" b="1">
                <a:effectLst>
                  <a:outerShdw blurRad="38100" dist="38100" dir="2700000" algn="tl">
                    <a:srgbClr val="C0C0C0"/>
                  </a:outerShdw>
                </a:effectLst>
                <a:latin typeface="Dauphin" pitchFamily="18" charset="0"/>
              </a:rPr>
              <a:t>)</a:t>
            </a:r>
          </a:p>
        </p:txBody>
      </p:sp>
      <p:pic>
        <p:nvPicPr>
          <p:cNvPr id="58371" name="Picture 3"/>
          <p:cNvPicPr>
            <a:picLocks noChangeAspect="1" noChangeArrowheads="1"/>
          </p:cNvPicPr>
          <p:nvPr/>
        </p:nvPicPr>
        <p:blipFill>
          <a:blip r:embed="rId2" cstate="screen"/>
          <a:srcRect/>
          <a:stretch>
            <a:fillRect/>
          </a:stretch>
        </p:blipFill>
        <p:spPr bwMode="auto">
          <a:xfrm>
            <a:off x="7032626" y="1268414"/>
            <a:ext cx="2879725" cy="372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4"/>
          <p:cNvPicPr>
            <a:picLocks noChangeAspect="1" noChangeArrowheads="1"/>
          </p:cNvPicPr>
          <p:nvPr/>
        </p:nvPicPr>
        <p:blipFill>
          <a:blip r:embed="rId3"/>
          <a:srcRect/>
          <a:stretch>
            <a:fillRect/>
          </a:stretch>
        </p:blipFill>
        <p:spPr bwMode="auto">
          <a:xfrm>
            <a:off x="2424114" y="5013325"/>
            <a:ext cx="7712075"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4" cstate="screen"/>
          <a:srcRect/>
          <a:stretch>
            <a:fillRect/>
          </a:stretch>
        </p:blipFill>
        <p:spPr bwMode="auto">
          <a:xfrm>
            <a:off x="2150075" y="1544137"/>
            <a:ext cx="4628549" cy="3400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1524001" y="188913"/>
            <a:ext cx="8893175"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lang="zh-CN" altLang="en-GB" sz="4000" dirty="0">
              <a:solidFill>
                <a:schemeClr val="tx2"/>
              </a:solidFill>
              <a:effectLst>
                <a:outerShdw blurRad="38100" dist="38100" dir="2700000" algn="tl">
                  <a:srgbClr val="C0C0C0"/>
                </a:outerShdw>
              </a:effectLst>
              <a:latin typeface="Dauphin" pitchFamily="18" charset="0"/>
            </a:endParaRPr>
          </a:p>
        </p:txBody>
      </p:sp>
      <p:sp>
        <p:nvSpPr>
          <p:cNvPr id="59395" name="Rectangle 4"/>
          <p:cNvSpPr>
            <a:spLocks noChangeArrowheads="1"/>
          </p:cNvSpPr>
          <p:nvPr/>
        </p:nvSpPr>
        <p:spPr bwMode="auto">
          <a:xfrm>
            <a:off x="1847851" y="5661025"/>
            <a:ext cx="8424863"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GB" sz="2400">
                <a:ea typeface="华文楷体" panose="02010600040101010101" pitchFamily="2" charset="-122"/>
              </a:rPr>
              <a:t>生长激素、促甲状腺激素、促肾上腺皮质激素、</a:t>
            </a:r>
            <a:r>
              <a:rPr kumimoji="0" lang="en-US" altLang="zh-CN" sz="2400">
                <a:ea typeface="华文楷体" panose="02010600040101010101" pitchFamily="2" charset="-122"/>
              </a:rPr>
              <a:t>β-</a:t>
            </a:r>
            <a:r>
              <a:rPr kumimoji="0" lang="zh-CN" altLang="en-US" sz="2400">
                <a:ea typeface="华文楷体" panose="02010600040101010101" pitchFamily="2" charset="-122"/>
              </a:rPr>
              <a:t>内啡呔、泌乳刺激素、促黄体素、</a:t>
            </a:r>
            <a:r>
              <a:rPr kumimoji="0" lang="zh-CN" altLang="en-GB" sz="2400">
                <a:ea typeface="华文楷体" panose="02010600040101010101" pitchFamily="2" charset="-122"/>
              </a:rPr>
              <a:t>催产素、抗利尿激素</a:t>
            </a:r>
            <a:endParaRPr kumimoji="0" lang="zh-CN" altLang="en-US" sz="2400">
              <a:ea typeface="华文楷体" panose="02010600040101010101" pitchFamily="2" charset="-122"/>
            </a:endParaRPr>
          </a:p>
        </p:txBody>
      </p:sp>
      <p:pic>
        <p:nvPicPr>
          <p:cNvPr id="59396" name="Picture 6"/>
          <p:cNvPicPr>
            <a:picLocks noChangeAspect="1" noChangeArrowheads="1"/>
          </p:cNvPicPr>
          <p:nvPr/>
        </p:nvPicPr>
        <p:blipFill>
          <a:blip r:embed="rId3"/>
          <a:srcRect/>
          <a:stretch>
            <a:fillRect/>
          </a:stretch>
        </p:blipFill>
        <p:spPr bwMode="auto">
          <a:xfrm>
            <a:off x="3359150" y="1341439"/>
            <a:ext cx="5473700" cy="402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sz="quarter" idx="10"/>
          </p:nvPr>
        </p:nvSpPr>
        <p:spPr/>
        <p:txBody>
          <a:bodyPr/>
          <a:lstStyle/>
          <a:p>
            <a:endParaRPr lang="en-US" dirty="0"/>
          </a:p>
        </p:txBody>
      </p:sp>
      <p:sp>
        <p:nvSpPr>
          <p:cNvPr id="2" name="Title 1"/>
          <p:cNvSpPr>
            <a:spLocks noGrp="1"/>
          </p:cNvSpPr>
          <p:nvPr>
            <p:ph type="title"/>
          </p:nvPr>
        </p:nvSpPr>
        <p:spPr/>
        <p:txBody>
          <a:bodyPr>
            <a:normAutofit/>
          </a:bodyPr>
          <a:lstStyle/>
          <a:p>
            <a:r>
              <a:rPr lang="en-US" dirty="0"/>
              <a:t>Pituitary gland （</a:t>
            </a:r>
            <a:r>
              <a:rPr lang="ja-JP" altLang="en-US"/>
              <a:t>脑垂体）</a:t>
            </a:r>
            <a:endParaRPr lang="en-US" dirty="0"/>
          </a:p>
        </p:txBody>
      </p:sp>
      <p:sp>
        <p:nvSpPr>
          <p:cNvPr id="59397" name="灯片编号占位符 1"/>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5AB82BC-8BB8-EA44-AB29-97159E0DAAAA}" type="slidenum">
              <a:rPr lang="zh-CN" altLang="en-US" sz="1400"/>
              <a:t>17</a:t>
            </a:fld>
            <a:endParaRPr lang="en-US" altLang="zh-CN"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ja-JP" altLang="en-US">
                <a:solidFill>
                  <a:srgbClr val="0070C0"/>
                </a:solidFill>
                <a:latin typeface="HiddenHorzOCR"/>
              </a:rPr>
              <a:t>大脑 </a:t>
            </a:r>
            <a:r>
              <a:rPr lang="en-US" altLang="ja-JP" dirty="0">
                <a:solidFill>
                  <a:srgbClr val="0070C0"/>
                </a:solidFill>
                <a:latin typeface="HiddenHorzOCR"/>
              </a:rPr>
              <a:t>(</a:t>
            </a:r>
            <a:r>
              <a:rPr lang="en-US" dirty="0">
                <a:solidFill>
                  <a:srgbClr val="0070C0"/>
                </a:solidFill>
                <a:latin typeface="HiddenHorzOCR"/>
              </a:rPr>
              <a:t>cerebrum) </a:t>
            </a:r>
            <a:r>
              <a:rPr lang="ja-JP" altLang="en-US">
                <a:solidFill>
                  <a:srgbClr val="0070C0"/>
                </a:solidFill>
                <a:latin typeface="HiddenHorzOCR"/>
              </a:rPr>
              <a:t>半球</a:t>
            </a:r>
            <a:endParaRPr lang="en-US" dirty="0">
              <a:solidFill>
                <a:srgbClr val="0070C0"/>
              </a:solidFill>
            </a:endParaRPr>
          </a:p>
        </p:txBody>
      </p:sp>
      <p:sp>
        <p:nvSpPr>
          <p:cNvPr id="5" name="TextBox 4"/>
          <p:cNvSpPr txBox="1"/>
          <p:nvPr/>
        </p:nvSpPr>
        <p:spPr>
          <a:xfrm>
            <a:off x="658699" y="2169709"/>
            <a:ext cx="10176782" cy="2308324"/>
          </a:xfrm>
          <a:prstGeom prst="rect">
            <a:avLst/>
          </a:prstGeom>
          <a:noFill/>
        </p:spPr>
        <p:txBody>
          <a:bodyPr wrap="square">
            <a:spAutoFit/>
          </a:bodyPr>
          <a:lstStyle/>
          <a:p>
            <a:pPr marL="342900" indent="-342900">
              <a:buFont typeface="Arial" panose="020B0604020202020204" pitchFamily="34" charset="0"/>
              <a:buChar char="•"/>
            </a:pPr>
            <a:r>
              <a:rPr lang="ja-JP" altLang="en-US" sz="2400">
                <a:solidFill>
                  <a:srgbClr val="141414"/>
                </a:solidFill>
                <a:effectLst/>
                <a:latin typeface="HiddenHorzOCR"/>
              </a:rPr>
              <a:t>包括大脑皮</a:t>
            </a:r>
            <a:r>
              <a:rPr lang="ja-JP" altLang="en-US" sz="2400">
                <a:solidFill>
                  <a:srgbClr val="3D3D3D"/>
                </a:solidFill>
                <a:effectLst/>
                <a:latin typeface="HiddenHorzOCR"/>
              </a:rPr>
              <a:t>层以及皮层下的</a:t>
            </a:r>
            <a:r>
              <a:rPr lang="ja-JP" altLang="en-US" sz="2400">
                <a:solidFill>
                  <a:srgbClr val="0070C0"/>
                </a:solidFill>
                <a:effectLst/>
                <a:latin typeface="HiddenHorzOCR"/>
              </a:rPr>
              <a:t>基底神经节、海马及杏仁核</a:t>
            </a:r>
            <a:r>
              <a:rPr lang="ja-JP" altLang="en-US" sz="2400">
                <a:solidFill>
                  <a:srgbClr val="3D3D3D"/>
                </a:solidFill>
                <a:effectLst/>
                <a:latin typeface="HiddenHorzOCR"/>
              </a:rPr>
              <a:t>，</a:t>
            </a:r>
            <a:endParaRPr lang="en-US" altLang="ja-JP" sz="2400" dirty="0">
              <a:solidFill>
                <a:srgbClr val="3D3D3D"/>
              </a:solidFill>
              <a:effectLst/>
              <a:latin typeface="HiddenHorzOCR"/>
            </a:endParaRPr>
          </a:p>
          <a:p>
            <a:pPr marL="342900" indent="-342900">
              <a:buFont typeface="Arial" panose="020B0604020202020204" pitchFamily="34" charset="0"/>
              <a:buChar char="•"/>
            </a:pPr>
            <a:r>
              <a:rPr lang="ja-JP" altLang="en-US" sz="2400">
                <a:solidFill>
                  <a:srgbClr val="3D3D3D"/>
                </a:solidFill>
                <a:effectLst/>
                <a:latin typeface="HiddenHorzOCR"/>
              </a:rPr>
              <a:t>其中基底神经节参与 </a:t>
            </a:r>
            <a:r>
              <a:rPr lang="ja-JP" altLang="en-US" sz="2400">
                <a:solidFill>
                  <a:srgbClr val="2B2B2B"/>
                </a:solidFill>
                <a:effectLst/>
                <a:latin typeface="HiddenHorzOCR"/>
              </a:rPr>
              <a:t>运动的调节，</a:t>
            </a:r>
            <a:endParaRPr lang="en-US" altLang="ja-JP" sz="2400" dirty="0">
              <a:solidFill>
                <a:srgbClr val="2B2B2B"/>
              </a:solidFill>
              <a:effectLst/>
              <a:latin typeface="HiddenHorzOCR"/>
            </a:endParaRPr>
          </a:p>
          <a:p>
            <a:pPr marL="342900" indent="-342900">
              <a:buFont typeface="Arial" panose="020B0604020202020204" pitchFamily="34" charset="0"/>
              <a:buChar char="•"/>
            </a:pPr>
            <a:r>
              <a:rPr lang="ja-JP" altLang="en-US" sz="2400">
                <a:solidFill>
                  <a:srgbClr val="2B2B2B"/>
                </a:solidFill>
                <a:effectLst/>
                <a:latin typeface="HiddenHorzOCR"/>
              </a:rPr>
              <a:t>海马与学习记忆有关，</a:t>
            </a:r>
            <a:endParaRPr lang="en-US" altLang="ja-JP" sz="2400" dirty="0">
              <a:solidFill>
                <a:srgbClr val="2B2B2B"/>
              </a:solidFill>
              <a:effectLst/>
              <a:latin typeface="HiddenHorzOCR"/>
            </a:endParaRPr>
          </a:p>
          <a:p>
            <a:pPr marL="342900" indent="-342900">
              <a:buFont typeface="Arial" panose="020B0604020202020204" pitchFamily="34" charset="0"/>
              <a:buChar char="•"/>
            </a:pPr>
            <a:r>
              <a:rPr lang="ja-JP" altLang="en-US" sz="2400">
                <a:solidFill>
                  <a:srgbClr val="2B2B2B"/>
                </a:solidFill>
                <a:effectLst/>
                <a:latin typeface="HiddenHorzOCR"/>
              </a:rPr>
              <a:t>杏仁核协调与情绪有关的自主性及内分泌反应 </a:t>
            </a:r>
            <a:r>
              <a:rPr lang="ja-JP" altLang="en-US" sz="2400">
                <a:solidFill>
                  <a:srgbClr val="606060"/>
                </a:solidFill>
                <a:effectLst/>
                <a:latin typeface="HiddenHorzOCR"/>
              </a:rPr>
              <a:t>。 </a:t>
            </a:r>
            <a:endParaRPr lang="en-US" altLang="ja-JP" sz="2400" dirty="0">
              <a:solidFill>
                <a:srgbClr val="606060"/>
              </a:solidFill>
              <a:effectLst/>
              <a:latin typeface="HiddenHorzOCR"/>
            </a:endParaRPr>
          </a:p>
          <a:p>
            <a:pPr marL="342900" indent="-342900">
              <a:buFont typeface="Arial" panose="020B0604020202020204" pitchFamily="34" charset="0"/>
              <a:buChar char="•"/>
            </a:pPr>
            <a:r>
              <a:rPr lang="ja-JP" altLang="en-US" sz="2400">
                <a:solidFill>
                  <a:srgbClr val="2B2B2B"/>
                </a:solidFill>
                <a:effectLst/>
                <a:latin typeface="HiddenHorzOCR"/>
              </a:rPr>
              <a:t>大脑皮层不仅是</a:t>
            </a:r>
            <a:r>
              <a:rPr lang="ja-JP" altLang="en-US" sz="2400">
                <a:solidFill>
                  <a:srgbClr val="0070C0"/>
                </a:solidFill>
                <a:effectLst/>
                <a:latin typeface="HiddenHorzOCR"/>
              </a:rPr>
              <a:t>感觉 、 运动控制和自主神经活动的最高中枢</a:t>
            </a:r>
            <a:r>
              <a:rPr lang="ja-JP" altLang="en-US" sz="2400">
                <a:solidFill>
                  <a:srgbClr val="2B2B2B"/>
                </a:solidFill>
                <a:effectLst/>
                <a:latin typeface="HiddenHorzOCR"/>
              </a:rPr>
              <a:t>，而且是</a:t>
            </a:r>
            <a:r>
              <a:rPr lang="ja-JP" altLang="en-US" sz="2400">
                <a:solidFill>
                  <a:srgbClr val="0070C0"/>
                </a:solidFill>
                <a:effectLst/>
                <a:latin typeface="HiddenHorzOCR"/>
              </a:rPr>
              <a:t>学习 、 记忆、语言和思维活动的结构基础 </a:t>
            </a:r>
            <a:r>
              <a:rPr lang="ja-JP" altLang="en-US" sz="2400">
                <a:solidFill>
                  <a:srgbClr val="606060"/>
                </a:solidFill>
                <a:effectLst/>
                <a:latin typeface="HiddenHorzOCR"/>
              </a:rPr>
              <a:t>。 </a:t>
            </a:r>
            <a:endParaRPr lang="ja-JP" altLang="en-US"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9" name="Picture 1028"/>
          <p:cNvPicPr>
            <a:picLocks noGrp="1" noChangeAspect="1" noChangeArrowheads="1"/>
          </p:cNvPicPr>
          <p:nvPr>
            <p:ph sz="quarter" idx="10"/>
          </p:nvPr>
        </p:nvPicPr>
        <p:blipFill>
          <a:blip r:embed="rId2" cstate="screen"/>
          <a:stretch>
            <a:fillRect/>
          </a:stretch>
        </p:blipFill>
        <p:spPr>
          <a:xfrm>
            <a:off x="464698" y="1844673"/>
            <a:ext cx="8312185" cy="4876802"/>
          </a:xfrm>
          <a:noFill/>
        </p:spPr>
      </p:pic>
      <p:sp>
        <p:nvSpPr>
          <p:cNvPr id="145410" name="Rectangle 1026"/>
          <p:cNvSpPr>
            <a:spLocks noGrp="1" noChangeArrowheads="1"/>
          </p:cNvSpPr>
          <p:nvPr>
            <p:ph type="title"/>
          </p:nvPr>
        </p:nvSpPr>
        <p:spPr/>
        <p:txBody>
          <a:bodyPr>
            <a:normAutofit fontScale="90000"/>
          </a:bodyPr>
          <a:lstStyle/>
          <a:p>
            <a:pPr eaLnBrk="1" hangingPunct="1">
              <a:defRPr/>
            </a:pPr>
            <a:r>
              <a:rPr lang="en-US" altLang="zh-CN" sz="4000" b="1" dirty="0">
                <a:effectLst>
                  <a:outerShdw blurRad="38100" dist="38100" dir="2700000" algn="tl">
                    <a:srgbClr val="C0C0C0"/>
                  </a:outerShdw>
                </a:effectLst>
                <a:latin typeface="Dauphin" pitchFamily="18" charset="0"/>
              </a:rPr>
              <a:t>Functional &amp; structural areas of the cerebral cortex</a:t>
            </a:r>
            <a:endParaRPr lang="zh-CN" altLang="en-US" sz="4000" b="1" dirty="0">
              <a:effectLst>
                <a:outerShdw blurRad="38100" dist="38100" dir="2700000" algn="tl">
                  <a:srgbClr val="C0C0C0"/>
                </a:outerShdw>
              </a:effectLst>
              <a:latin typeface="Dauphin" pitchFamily="18" charset="0"/>
            </a:endParaRPr>
          </a:p>
        </p:txBody>
      </p:sp>
      <p:sp>
        <p:nvSpPr>
          <p:cNvPr id="65542" name="灯片编号占位符 5"/>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4D97C4B7-09DD-9A46-AA28-FCF915447540}" type="slidenum">
              <a:rPr lang="zh-CN" altLang="en-US" sz="1400"/>
              <a:t>19</a:t>
            </a:fld>
            <a:endParaRPr lang="en-US" altLang="zh-CN" sz="1400"/>
          </a:p>
        </p:txBody>
      </p:sp>
      <p:graphicFrame>
        <p:nvGraphicFramePr>
          <p:cNvPr id="65540" name="Object 1030"/>
          <p:cNvGraphicFramePr>
            <a:graphicFrameLocks noChangeAspect="1"/>
          </p:cNvGraphicFramePr>
          <p:nvPr/>
        </p:nvGraphicFramePr>
        <p:xfrm>
          <a:off x="10576983" y="4343401"/>
          <a:ext cx="1244600" cy="1628775"/>
        </p:xfrm>
        <a:graphic>
          <a:graphicData uri="http://schemas.openxmlformats.org/presentationml/2006/ole">
            <mc:AlternateContent xmlns:mc="http://schemas.openxmlformats.org/markup-compatibility/2006">
              <mc:Choice xmlns:v="urn:schemas-microsoft-com:vml" Requires="v">
                <p:oleObj name="图像文档" r:id="rId3" imgW="7515225" imgH="4000500" progId="图像.文件">
                  <p:embed/>
                </p:oleObj>
              </mc:Choice>
              <mc:Fallback>
                <p:oleObj name="图像文档" r:id="rId3" imgW="7515225" imgH="4000500" progId="图像.文件">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76983" y="4343401"/>
                        <a:ext cx="1244600"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5541" name="Object 1031"/>
          <p:cNvGraphicFramePr>
            <a:graphicFrameLocks noChangeAspect="1"/>
          </p:cNvGraphicFramePr>
          <p:nvPr/>
        </p:nvGraphicFramePr>
        <p:xfrm>
          <a:off x="8812539" y="4554539"/>
          <a:ext cx="1728787" cy="1417637"/>
        </p:xfrm>
        <a:graphic>
          <a:graphicData uri="http://schemas.openxmlformats.org/presentationml/2006/ole">
            <mc:AlternateContent xmlns:mc="http://schemas.openxmlformats.org/markup-compatibility/2006">
              <mc:Choice xmlns:v="urn:schemas-microsoft-com:vml" Requires="v">
                <p:oleObj name="图像文档" r:id="rId5" imgW="7515225" imgH="4000500" progId="图像.文件">
                  <p:embed/>
                </p:oleObj>
              </mc:Choice>
              <mc:Fallback>
                <p:oleObj name="图像文档" r:id="rId5" imgW="7515225" imgH="4000500" progId="图像.文件">
                  <p:embed/>
                  <p:pic>
                    <p:nvPicPr>
                      <p:cNvPr id="0" name="Object 10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2539" y="4554539"/>
                        <a:ext cx="1728787" cy="141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sz="quarter" idx="10"/>
          </p:nvPr>
        </p:nvSpPr>
        <p:spPr>
          <a:prstGeom prst="rect">
            <a:avLst/>
          </a:prstGeom>
          <a:noFill/>
        </p:spPr>
        <p:txBody>
          <a:bodyPr wrap="square">
            <a:spAutoFit/>
          </a:bodyPr>
          <a:lstStyle/>
          <a:p>
            <a:pPr fontAlgn="auto">
              <a:lnSpc>
                <a:spcPts val="4000"/>
              </a:lnSpc>
            </a:pPr>
            <a:r>
              <a:rPr lang="zh-CN" altLang="en-US" sz="3200" dirty="0">
                <a:latin typeface="微软雅黑" panose="020B0503020204020204" charset="-122"/>
                <a:ea typeface="微软雅黑" panose="020B0503020204020204" charset="-122"/>
                <a:cs typeface="微软雅黑" panose="020B0503020204020204" charset="-122"/>
              </a:rPr>
              <a:t>神经系统</a:t>
            </a:r>
            <a:endParaRPr lang="en-US" altLang="zh-CN" sz="3200" dirty="0">
              <a:latin typeface="微软雅黑" panose="020B0503020204020204" charset="-122"/>
              <a:ea typeface="微软雅黑" panose="020B0503020204020204" charset="-122"/>
              <a:cs typeface="微软雅黑" panose="020B0503020204020204" charset="-122"/>
            </a:endParaRPr>
          </a:p>
          <a:p>
            <a:pPr fontAlgn="auto">
              <a:lnSpc>
                <a:spcPts val="4000"/>
              </a:lnSpc>
            </a:pPr>
            <a:r>
              <a:rPr lang="zh-CN" altLang="en-US" sz="3200" dirty="0">
                <a:latin typeface="微软雅黑" panose="020B0503020204020204" charset="-122"/>
                <a:ea typeface="微软雅黑" panose="020B0503020204020204" charset="-122"/>
                <a:cs typeface="微软雅黑" panose="020B0503020204020204" charset="-122"/>
              </a:rPr>
              <a:t>神经元的主要结构</a:t>
            </a:r>
            <a:endParaRPr lang="en-US" altLang="zh-CN" sz="3200" dirty="0">
              <a:latin typeface="微软雅黑" panose="020B0503020204020204" charset="-122"/>
              <a:ea typeface="微软雅黑" panose="020B0503020204020204" charset="-122"/>
              <a:cs typeface="微软雅黑" panose="020B0503020204020204" charset="-122"/>
            </a:endParaRPr>
          </a:p>
          <a:p>
            <a:pPr fontAlgn="auto">
              <a:lnSpc>
                <a:spcPts val="4000"/>
              </a:lnSpc>
            </a:pPr>
            <a:r>
              <a:rPr lang="zh-CN" altLang="en-US" sz="3200" dirty="0">
                <a:latin typeface="微软雅黑" panose="020B0503020204020204" charset="-122"/>
                <a:ea typeface="微软雅黑" panose="020B0503020204020204" charset="-122"/>
                <a:cs typeface="微软雅黑" panose="020B0503020204020204" charset="-122"/>
              </a:rPr>
              <a:t>突触及类型</a:t>
            </a:r>
            <a:endParaRPr lang="en-US" altLang="zh-CN" sz="3200" dirty="0">
              <a:latin typeface="微软雅黑" panose="020B0503020204020204" charset="-122"/>
              <a:ea typeface="微软雅黑" panose="020B0503020204020204" charset="-122"/>
              <a:cs typeface="微软雅黑" panose="020B0503020204020204" charset="-122"/>
            </a:endParaRPr>
          </a:p>
          <a:p>
            <a:pPr fontAlgn="auto">
              <a:lnSpc>
                <a:spcPts val="4000"/>
              </a:lnSpc>
            </a:pPr>
            <a:r>
              <a:rPr lang="zh-CN" altLang="en-US" sz="3200" dirty="0">
                <a:latin typeface="微软雅黑" panose="020B0503020204020204" charset="-122"/>
                <a:ea typeface="微软雅黑" panose="020B0503020204020204" charset="-122"/>
                <a:cs typeface="微软雅黑" panose="020B0503020204020204" charset="-122"/>
              </a:rPr>
              <a:t>神经胶质细胞</a:t>
            </a:r>
            <a:endParaRPr lang="en-US" altLang="zh-CN" sz="3200" dirty="0">
              <a:latin typeface="微软雅黑" panose="020B0503020204020204" charset="-122"/>
              <a:ea typeface="微软雅黑" panose="020B0503020204020204" charset="-122"/>
              <a:cs typeface="微软雅黑" panose="020B0503020204020204" charset="-122"/>
            </a:endParaRPr>
          </a:p>
          <a:p>
            <a:pPr fontAlgn="auto">
              <a:lnSpc>
                <a:spcPts val="4000"/>
              </a:lnSpc>
            </a:pPr>
            <a:r>
              <a:rPr lang="zh-CN" altLang="en-US" sz="3200" dirty="0">
                <a:latin typeface="微软雅黑" panose="020B0503020204020204" charset="-122"/>
                <a:ea typeface="微软雅黑" panose="020B0503020204020204" charset="-122"/>
                <a:cs typeface="微软雅黑" panose="020B0503020204020204" charset="-122"/>
              </a:rPr>
              <a:t>神经元的物质转运</a:t>
            </a:r>
            <a:endParaRPr lang="en-US" altLang="zh-CN" sz="3200" dirty="0">
              <a:latin typeface="微软雅黑" panose="020B0503020204020204" charset="-122"/>
              <a:ea typeface="微软雅黑" panose="020B0503020204020204" charset="-122"/>
              <a:cs typeface="微软雅黑" panose="020B0503020204020204" charset="-122"/>
            </a:endParaRPr>
          </a:p>
          <a:p>
            <a:pPr fontAlgn="auto">
              <a:lnSpc>
                <a:spcPts val="4000"/>
              </a:lnSpc>
            </a:pPr>
            <a:r>
              <a:rPr lang="zh-CN" altLang="en-US" sz="3200" dirty="0">
                <a:latin typeface="微软雅黑" panose="020B0503020204020204" charset="-122"/>
                <a:ea typeface="微软雅黑" panose="020B0503020204020204" charset="-122"/>
                <a:cs typeface="微软雅黑" panose="020B0503020204020204" charset="-122"/>
              </a:rPr>
              <a:t>神经元膜电位</a:t>
            </a:r>
          </a:p>
        </p:txBody>
      </p:sp>
      <p:sp>
        <p:nvSpPr>
          <p:cNvPr id="3" name="Title 2"/>
          <p:cNvSpPr>
            <a:spLocks noGrp="1"/>
          </p:cNvSpPr>
          <p:nvPr>
            <p:ph type="title"/>
          </p:nvPr>
        </p:nvSpPr>
        <p:spPr/>
        <p:txBody>
          <a:bodyPr/>
          <a:lstStyle/>
          <a:p>
            <a:r>
              <a:rPr lang="zh-CN" altLang="en-US" dirty="0"/>
              <a:t>本节内容</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Picture 4"/>
          <p:cNvPicPr>
            <a:picLocks noGrp="1" noChangeAspect="1" noChangeArrowheads="1"/>
          </p:cNvPicPr>
          <p:nvPr>
            <p:ph sz="quarter" idx="10"/>
          </p:nvPr>
        </p:nvPicPr>
        <p:blipFill>
          <a:blip r:embed="rId2" cstate="screen"/>
          <a:stretch>
            <a:fillRect/>
          </a:stretch>
        </p:blipFill>
        <p:spPr>
          <a:xfrm>
            <a:off x="2467700" y="1843217"/>
            <a:ext cx="7256600" cy="4421660"/>
          </a:xfrm>
          <a:noFill/>
        </p:spPr>
      </p:pic>
      <p:sp>
        <p:nvSpPr>
          <p:cNvPr id="146434" name="Rectangle 2"/>
          <p:cNvSpPr>
            <a:spLocks noGrp="1" noChangeArrowheads="1"/>
          </p:cNvSpPr>
          <p:nvPr>
            <p:ph type="title"/>
          </p:nvPr>
        </p:nvSpPr>
        <p:spPr/>
        <p:txBody>
          <a:bodyPr>
            <a:normAutofit fontScale="90000"/>
          </a:bodyPr>
          <a:lstStyle/>
          <a:p>
            <a:pPr eaLnBrk="1" hangingPunct="1">
              <a:defRPr/>
            </a:pPr>
            <a:r>
              <a:rPr lang="en-US" altLang="zh-CN" sz="4000" b="1" dirty="0">
                <a:effectLst>
                  <a:outerShdw blurRad="38100" dist="38100" dir="2700000" algn="tl">
                    <a:srgbClr val="C0C0C0"/>
                  </a:outerShdw>
                </a:effectLst>
                <a:latin typeface="Dauphin" pitchFamily="18" charset="0"/>
              </a:rPr>
              <a:t>Functional &amp; structural areas of the cerebral cortex</a:t>
            </a:r>
            <a:endParaRPr lang="zh-CN" altLang="en-US" sz="4000" b="1" dirty="0">
              <a:effectLst>
                <a:outerShdw blurRad="38100" dist="38100" dir="2700000" algn="tl">
                  <a:srgbClr val="C0C0C0"/>
                </a:outerShdw>
              </a:effectLst>
              <a:latin typeface="Dauphin" pitchFamily="18" charset="0"/>
            </a:endParaRPr>
          </a:p>
        </p:txBody>
      </p:sp>
      <p:sp>
        <p:nvSpPr>
          <p:cNvPr id="66564" name="灯片编号占位符 3"/>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CE87ED6-06CF-5C4F-96A3-050502EF90EE}" type="slidenum">
              <a:rPr lang="zh-CN" altLang="en-US" sz="1400"/>
              <a:t>20</a:t>
            </a:fld>
            <a:endParaRPr lang="en-US" altLang="zh-CN"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zh-CN" altLang="en-US" dirty="0"/>
              <a:t> </a:t>
            </a:r>
            <a:endParaRPr lang="en-US" dirty="0"/>
          </a:p>
        </p:txBody>
      </p:sp>
      <p:pic>
        <p:nvPicPr>
          <p:cNvPr id="4" name="Picture 3"/>
          <p:cNvPicPr>
            <a:picLocks noChangeAspect="1"/>
          </p:cNvPicPr>
          <p:nvPr/>
        </p:nvPicPr>
        <p:blipFill>
          <a:blip r:embed="rId2" cstate="screen"/>
          <a:stretch>
            <a:fillRect/>
          </a:stretch>
        </p:blipFill>
        <p:spPr>
          <a:xfrm>
            <a:off x="5232819" y="700325"/>
            <a:ext cx="6588764" cy="6093501"/>
          </a:xfrm>
          <a:prstGeom prst="rect">
            <a:avLst/>
          </a:prstGeom>
        </p:spPr>
      </p:pic>
      <p:sp>
        <p:nvSpPr>
          <p:cNvPr id="5" name="TextBox 4"/>
          <p:cNvSpPr txBox="1"/>
          <p:nvPr/>
        </p:nvSpPr>
        <p:spPr>
          <a:xfrm>
            <a:off x="163398" y="2931467"/>
            <a:ext cx="4732451" cy="1015663"/>
          </a:xfrm>
          <a:prstGeom prst="rect">
            <a:avLst/>
          </a:prstGeom>
          <a:noFill/>
        </p:spPr>
        <p:txBody>
          <a:bodyPr wrap="square">
            <a:spAutoFit/>
          </a:bodyPr>
          <a:lstStyle/>
          <a:p>
            <a:r>
              <a:rPr lang="ja-JP" altLang="en-US" sz="2000">
                <a:solidFill>
                  <a:srgbClr val="727272"/>
                </a:solidFill>
                <a:effectLst/>
                <a:latin typeface="Songti TC" panose="02010600040101010101" pitchFamily="2" charset="-120"/>
                <a:ea typeface="Songti TC" panose="02010600040101010101" pitchFamily="2" charset="-120"/>
              </a:rPr>
              <a:t>人脑中的映像存在两个令人惊奇的例</a:t>
            </a:r>
            <a:r>
              <a:rPr lang="ja-JP" altLang="en-US" sz="2000">
                <a:solidFill>
                  <a:srgbClr val="848484"/>
                </a:solidFill>
                <a:effectLst/>
                <a:latin typeface="Songti TC" panose="02010600040101010101" pitchFamily="2" charset="-120"/>
                <a:ea typeface="Songti TC" panose="02010600040101010101" pitchFamily="2" charset="-120"/>
              </a:rPr>
              <a:t>子 </a:t>
            </a:r>
            <a:r>
              <a:rPr lang="en-US" altLang="ja-JP" sz="2000" dirty="0">
                <a:solidFill>
                  <a:srgbClr val="565956"/>
                </a:solidFill>
                <a:effectLst/>
                <a:latin typeface="Songti TC" panose="02010600040101010101" pitchFamily="2" charset="-120"/>
                <a:ea typeface="Songti TC" panose="02010600040101010101" pitchFamily="2" charset="-120"/>
              </a:rPr>
              <a:t>:</a:t>
            </a:r>
          </a:p>
          <a:p>
            <a:r>
              <a:rPr lang="ja-JP" altLang="en-US" sz="2000">
                <a:solidFill>
                  <a:srgbClr val="565956"/>
                </a:solidFill>
                <a:effectLst/>
                <a:latin typeface="Songti TC" panose="02010600040101010101" pitchFamily="2" charset="-120"/>
                <a:ea typeface="Songti TC" panose="02010600040101010101" pitchFamily="2" charset="-120"/>
              </a:rPr>
              <a:t>运动小矮人示意图 </a:t>
            </a:r>
            <a:r>
              <a:rPr lang="en-US" altLang="ja-JP" sz="2000" dirty="0">
                <a:solidFill>
                  <a:srgbClr val="727272"/>
                </a:solidFill>
                <a:effectLst/>
                <a:latin typeface="Songti TC" panose="02010600040101010101" pitchFamily="2" charset="-120"/>
                <a:ea typeface="Songti TC" panose="02010600040101010101" pitchFamily="2" charset="-120"/>
              </a:rPr>
              <a:t>(</a:t>
            </a:r>
            <a:r>
              <a:rPr lang="en-US" sz="2000" dirty="0">
                <a:solidFill>
                  <a:srgbClr val="727272"/>
                </a:solidFill>
                <a:effectLst/>
                <a:latin typeface="Songti TC" panose="02010600040101010101" pitchFamily="2" charset="-120"/>
                <a:ea typeface="Songti TC" panose="02010600040101010101" pitchFamily="2" charset="-120"/>
              </a:rPr>
              <a:t>mo</a:t>
            </a:r>
            <a:r>
              <a:rPr lang="en-US" sz="2000" dirty="0">
                <a:solidFill>
                  <a:srgbClr val="565956"/>
                </a:solidFill>
                <a:effectLst/>
                <a:latin typeface="Songti TC" panose="02010600040101010101" pitchFamily="2" charset="-120"/>
                <a:ea typeface="Songti TC" panose="02010600040101010101" pitchFamily="2" charset="-120"/>
              </a:rPr>
              <a:t>t</a:t>
            </a:r>
            <a:r>
              <a:rPr lang="en-US" sz="2000" dirty="0">
                <a:solidFill>
                  <a:srgbClr val="727272"/>
                </a:solidFill>
                <a:effectLst/>
                <a:latin typeface="Songti TC" panose="02010600040101010101" pitchFamily="2" charset="-120"/>
                <a:ea typeface="Songti TC" panose="02010600040101010101" pitchFamily="2" charset="-120"/>
              </a:rPr>
              <a:t>or </a:t>
            </a:r>
            <a:r>
              <a:rPr lang="en-US" sz="2000" dirty="0">
                <a:solidFill>
                  <a:srgbClr val="565956"/>
                </a:solidFill>
                <a:effectLst/>
                <a:latin typeface="Songti TC" panose="02010600040101010101" pitchFamily="2" charset="-120"/>
                <a:ea typeface="Songti TC" panose="02010600040101010101" pitchFamily="2" charset="-120"/>
              </a:rPr>
              <a:t>h</a:t>
            </a:r>
            <a:r>
              <a:rPr lang="en-US" sz="2000" dirty="0">
                <a:solidFill>
                  <a:srgbClr val="727272"/>
                </a:solidFill>
                <a:effectLst/>
                <a:latin typeface="Songti TC" panose="02010600040101010101" pitchFamily="2" charset="-120"/>
                <a:ea typeface="Songti TC" panose="02010600040101010101" pitchFamily="2" charset="-120"/>
              </a:rPr>
              <a:t>o</a:t>
            </a:r>
            <a:r>
              <a:rPr lang="en-US" sz="2000" dirty="0">
                <a:solidFill>
                  <a:srgbClr val="565956"/>
                </a:solidFill>
                <a:effectLst/>
                <a:latin typeface="Songti TC" panose="02010600040101010101" pitchFamily="2" charset="-120"/>
                <a:ea typeface="Songti TC" panose="02010600040101010101" pitchFamily="2" charset="-120"/>
              </a:rPr>
              <a:t>m</a:t>
            </a:r>
            <a:r>
              <a:rPr lang="en-US" sz="2000" dirty="0">
                <a:solidFill>
                  <a:srgbClr val="727272"/>
                </a:solidFill>
                <a:effectLst/>
                <a:latin typeface="Songti TC" panose="02010600040101010101" pitchFamily="2" charset="-120"/>
                <a:ea typeface="Songti TC" panose="02010600040101010101" pitchFamily="2" charset="-120"/>
              </a:rPr>
              <a:t>u</a:t>
            </a:r>
            <a:r>
              <a:rPr lang="en-US" sz="2000" dirty="0">
                <a:solidFill>
                  <a:srgbClr val="565956"/>
                </a:solidFill>
                <a:effectLst/>
                <a:latin typeface="Songti TC" panose="02010600040101010101" pitchFamily="2" charset="-120"/>
                <a:ea typeface="Songti TC" panose="02010600040101010101" pitchFamily="2" charset="-120"/>
              </a:rPr>
              <a:t>n</a:t>
            </a:r>
            <a:r>
              <a:rPr lang="en-US" sz="2000" dirty="0">
                <a:solidFill>
                  <a:srgbClr val="727272"/>
                </a:solidFill>
                <a:effectLst/>
                <a:latin typeface="Songti TC" panose="02010600040101010101" pitchFamily="2" charset="-120"/>
                <a:ea typeface="Songti TC" panose="02010600040101010101" pitchFamily="2" charset="-120"/>
              </a:rPr>
              <a:t>c</a:t>
            </a:r>
            <a:r>
              <a:rPr lang="en-US" sz="2000" dirty="0">
                <a:solidFill>
                  <a:srgbClr val="565956"/>
                </a:solidFill>
                <a:effectLst/>
                <a:latin typeface="Songti TC" panose="02010600040101010101" pitchFamily="2" charset="-120"/>
                <a:ea typeface="Songti TC" panose="02010600040101010101" pitchFamily="2" charset="-120"/>
              </a:rPr>
              <a:t>ulu</a:t>
            </a:r>
            <a:r>
              <a:rPr lang="en-US" sz="2000" dirty="0">
                <a:solidFill>
                  <a:srgbClr val="848484"/>
                </a:solidFill>
                <a:effectLst/>
                <a:latin typeface="Songti TC" panose="02010600040101010101" pitchFamily="2" charset="-120"/>
                <a:ea typeface="Songti TC" panose="02010600040101010101" pitchFamily="2" charset="-120"/>
              </a:rPr>
              <a:t>s) </a:t>
            </a:r>
            <a:r>
              <a:rPr lang="ja-JP" altLang="en-US" sz="2000">
                <a:solidFill>
                  <a:srgbClr val="848484"/>
                </a:solidFill>
                <a:effectLst/>
                <a:latin typeface="Songti TC" panose="02010600040101010101" pitchFamily="2" charset="-120"/>
                <a:ea typeface="Songti TC" panose="02010600040101010101" pitchFamily="2" charset="-120"/>
              </a:rPr>
              <a:t>与 </a:t>
            </a:r>
            <a:r>
              <a:rPr lang="ja-JP" altLang="en-US" sz="2000">
                <a:solidFill>
                  <a:srgbClr val="565956"/>
                </a:solidFill>
                <a:effectLst/>
                <a:latin typeface="Songti TC" panose="02010600040101010101" pitchFamily="2" charset="-120"/>
                <a:ea typeface="Songti TC" panose="02010600040101010101" pitchFamily="2" charset="-120"/>
              </a:rPr>
              <a:t>感觉小矮人示意图 </a:t>
            </a:r>
            <a:r>
              <a:rPr lang="en-US" altLang="ja-JP" sz="2000" dirty="0">
                <a:solidFill>
                  <a:srgbClr val="848484"/>
                </a:solidFill>
                <a:effectLst/>
                <a:latin typeface="Songti TC" panose="02010600040101010101" pitchFamily="2" charset="-120"/>
                <a:ea typeface="Songti TC" panose="02010600040101010101" pitchFamily="2" charset="-120"/>
              </a:rPr>
              <a:t>(</a:t>
            </a:r>
            <a:r>
              <a:rPr lang="en-US" sz="2000" dirty="0">
                <a:solidFill>
                  <a:srgbClr val="848484"/>
                </a:solidFill>
                <a:effectLst/>
                <a:latin typeface="Songti TC" panose="02010600040101010101" pitchFamily="2" charset="-120"/>
                <a:ea typeface="Songti TC" panose="02010600040101010101" pitchFamily="2" charset="-120"/>
              </a:rPr>
              <a:t>se</a:t>
            </a:r>
            <a:r>
              <a:rPr lang="en-US" sz="2000" dirty="0">
                <a:solidFill>
                  <a:srgbClr val="565956"/>
                </a:solidFill>
                <a:effectLst/>
                <a:latin typeface="Songti TC" panose="02010600040101010101" pitchFamily="2" charset="-120"/>
                <a:ea typeface="Songti TC" panose="02010600040101010101" pitchFamily="2" charset="-120"/>
              </a:rPr>
              <a:t>n</a:t>
            </a:r>
            <a:r>
              <a:rPr lang="en-US" sz="2000" dirty="0">
                <a:solidFill>
                  <a:srgbClr val="727272"/>
                </a:solidFill>
                <a:effectLst/>
                <a:latin typeface="Songti TC" panose="02010600040101010101" pitchFamily="2" charset="-120"/>
                <a:ea typeface="Songti TC" panose="02010600040101010101" pitchFamily="2" charset="-120"/>
              </a:rPr>
              <a:t>sory ho</a:t>
            </a:r>
            <a:r>
              <a:rPr lang="en-US" sz="2000" dirty="0">
                <a:solidFill>
                  <a:srgbClr val="565956"/>
                </a:solidFill>
                <a:effectLst/>
                <a:latin typeface="Songti TC" panose="02010600040101010101" pitchFamily="2" charset="-120"/>
                <a:ea typeface="Songti TC" panose="02010600040101010101" pitchFamily="2" charset="-120"/>
              </a:rPr>
              <a:t>mun</a:t>
            </a:r>
            <a:r>
              <a:rPr lang="en-US" sz="2000" dirty="0">
                <a:solidFill>
                  <a:srgbClr val="848484"/>
                </a:solidFill>
                <a:effectLst/>
                <a:latin typeface="Songti TC" panose="02010600040101010101" pitchFamily="2" charset="-120"/>
                <a:ea typeface="Songti TC" panose="02010600040101010101" pitchFamily="2" charset="-120"/>
              </a:rPr>
              <a:t>c</a:t>
            </a:r>
            <a:r>
              <a:rPr lang="en-US" sz="2000" dirty="0">
                <a:solidFill>
                  <a:srgbClr val="565956"/>
                </a:solidFill>
                <a:effectLst/>
                <a:latin typeface="Songti TC" panose="02010600040101010101" pitchFamily="2" charset="-120"/>
                <a:ea typeface="Songti TC" panose="02010600040101010101" pitchFamily="2" charset="-120"/>
              </a:rPr>
              <a:t>ulu</a:t>
            </a:r>
            <a:r>
              <a:rPr lang="en-US" sz="2000" dirty="0">
                <a:solidFill>
                  <a:srgbClr val="727272"/>
                </a:solidFill>
                <a:effectLst/>
                <a:latin typeface="Songti TC" panose="02010600040101010101" pitchFamily="2" charset="-120"/>
                <a:ea typeface="Songti TC" panose="02010600040101010101" pitchFamily="2" charset="-120"/>
              </a:rPr>
              <a:t>s) </a:t>
            </a:r>
            <a:endParaRPr lang="en-US" sz="2000" dirty="0">
              <a:latin typeface="Songti TC" panose="02010600040101010101" pitchFamily="2" charset="-120"/>
              <a:ea typeface="Songti TC" panose="02010600040101010101" pitchFamily="2" charset="-12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58699" y="1792993"/>
            <a:ext cx="3530239" cy="4921498"/>
          </a:xfrm>
        </p:spPr>
        <p:txBody>
          <a:bodyPr/>
          <a:lstStyle/>
          <a:p>
            <a:r>
              <a:rPr lang="zh-CN" altLang="en-US" sz="2000" dirty="0">
                <a:latin typeface="微软雅黑" panose="020B0503020204020204" charset="-122"/>
                <a:ea typeface="微软雅黑" panose="020B0503020204020204" charset="-122"/>
                <a:cs typeface="微软雅黑" panose="020B0503020204020204" charset="-122"/>
              </a:rPr>
              <a:t>神经系统主要由两大类细胞组成：</a:t>
            </a:r>
            <a:endParaRPr lang="en-US" altLang="zh-CN" sz="2000" dirty="0">
              <a:latin typeface="微软雅黑" panose="020B0503020204020204" charset="-122"/>
              <a:ea typeface="微软雅黑" panose="020B0503020204020204" charset="-122"/>
              <a:cs typeface="微软雅黑" panose="020B0503020204020204" charset="-122"/>
            </a:endParaRPr>
          </a:p>
          <a:p>
            <a:r>
              <a:rPr lang="zh-CN" altLang="en-US" sz="2000" b="1" dirty="0">
                <a:solidFill>
                  <a:srgbClr val="0070C0"/>
                </a:solidFill>
                <a:latin typeface="微软雅黑" panose="020B0503020204020204" charset="-122"/>
                <a:ea typeface="微软雅黑" panose="020B0503020204020204" charset="-122"/>
                <a:cs typeface="微软雅黑" panose="020B0503020204020204" charset="-122"/>
              </a:rPr>
              <a:t>神经元</a:t>
            </a:r>
            <a:r>
              <a:rPr lang="zh-CN" altLang="en-US" sz="2000" dirty="0">
                <a:solidFill>
                  <a:srgbClr val="0070C0"/>
                </a:solidFill>
                <a:latin typeface="微软雅黑" panose="020B0503020204020204" charset="-122"/>
                <a:ea typeface="微软雅黑" panose="020B0503020204020204" charset="-122"/>
                <a:cs typeface="微软雅黑" panose="020B0503020204020204" charset="-122"/>
              </a:rPr>
              <a:t>（</a:t>
            </a:r>
            <a:r>
              <a:rPr lang="en-US" altLang="zh-CN" sz="2000" dirty="0">
                <a:solidFill>
                  <a:srgbClr val="0070C0"/>
                </a:solidFill>
                <a:latin typeface="微软雅黑" panose="020B0503020204020204" charset="-122"/>
                <a:ea typeface="微软雅黑" panose="020B0503020204020204" charset="-122"/>
                <a:cs typeface="微软雅黑" panose="020B0503020204020204" charset="-122"/>
              </a:rPr>
              <a:t>neuron</a:t>
            </a:r>
            <a:r>
              <a:rPr lang="zh-CN" altLang="en-US" sz="2000" dirty="0">
                <a:solidFill>
                  <a:srgbClr val="0070C0"/>
                </a:solidFill>
                <a:latin typeface="微软雅黑" panose="020B0503020204020204" charset="-122"/>
                <a:ea typeface="微软雅黑" panose="020B0503020204020204" charset="-122"/>
                <a:cs typeface="微软雅黑" panose="020B0503020204020204" charset="-122"/>
              </a:rPr>
              <a:t>，即神经细胞）和</a:t>
            </a:r>
            <a:r>
              <a:rPr lang="zh-CN" altLang="en-US" sz="2000" b="1" dirty="0">
                <a:solidFill>
                  <a:srgbClr val="0070C0"/>
                </a:solidFill>
                <a:latin typeface="微软雅黑" panose="020B0503020204020204" charset="-122"/>
                <a:ea typeface="微软雅黑" panose="020B0503020204020204" charset="-122"/>
                <a:cs typeface="微软雅黑" panose="020B0503020204020204" charset="-122"/>
              </a:rPr>
              <a:t>神经胶质细胞</a:t>
            </a:r>
            <a:r>
              <a:rPr lang="zh-CN" altLang="en-US" sz="2000" dirty="0">
                <a:solidFill>
                  <a:srgbClr val="0070C0"/>
                </a:solidFill>
                <a:latin typeface="微软雅黑" panose="020B0503020204020204" charset="-122"/>
                <a:ea typeface="微软雅黑" panose="020B0503020204020204" charset="-122"/>
                <a:cs typeface="微软雅黑" panose="020B0503020204020204" charset="-122"/>
              </a:rPr>
              <a:t>（</a:t>
            </a:r>
            <a:r>
              <a:rPr lang="en-US" altLang="zh-CN" sz="2000" dirty="0">
                <a:solidFill>
                  <a:srgbClr val="0070C0"/>
                </a:solidFill>
                <a:latin typeface="微软雅黑" panose="020B0503020204020204" charset="-122"/>
                <a:ea typeface="微软雅黑" panose="020B0503020204020204" charset="-122"/>
                <a:cs typeface="微软雅黑" panose="020B0503020204020204" charset="-122"/>
              </a:rPr>
              <a:t>glia</a:t>
            </a:r>
            <a:r>
              <a:rPr lang="zh-CN" altLang="en-US" sz="2000" dirty="0">
                <a:solidFill>
                  <a:srgbClr val="0070C0"/>
                </a:solidFill>
                <a:latin typeface="微软雅黑" panose="020B0503020204020204" charset="-122"/>
                <a:ea typeface="微软雅黑" panose="020B0503020204020204" charset="-122"/>
                <a:cs typeface="微软雅黑" panose="020B0503020204020204" charset="-122"/>
              </a:rPr>
              <a:t>）</a:t>
            </a:r>
            <a:endParaRPr lang="en-US" dirty="0">
              <a:solidFill>
                <a:srgbClr val="0070C0"/>
              </a:solidFill>
            </a:endParaRPr>
          </a:p>
        </p:txBody>
      </p:sp>
      <p:sp>
        <p:nvSpPr>
          <p:cNvPr id="3" name="Title 2"/>
          <p:cNvSpPr>
            <a:spLocks noGrp="1"/>
          </p:cNvSpPr>
          <p:nvPr>
            <p:ph type="title"/>
          </p:nvPr>
        </p:nvSpPr>
        <p:spPr/>
        <p:txBody>
          <a:bodyPr/>
          <a:lstStyle/>
          <a:p>
            <a:r>
              <a:rPr lang="ja-JP" altLang="en-US" sz="3200">
                <a:latin typeface="Songti TC" panose="02010600040101010101" pitchFamily="2" charset="-120"/>
                <a:ea typeface="Songti TC" panose="02010600040101010101" pitchFamily="2" charset="-120"/>
              </a:rPr>
              <a:t>神经系统含有神经元与神经胶质细胞 </a:t>
            </a:r>
            <a:endParaRPr lang="en-US" dirty="0"/>
          </a:p>
        </p:txBody>
      </p:sp>
      <p:sp>
        <p:nvSpPr>
          <p:cNvPr id="4" name="内容占位符 2"/>
          <p:cNvSpPr txBox="1"/>
          <p:nvPr/>
        </p:nvSpPr>
        <p:spPr>
          <a:xfrm>
            <a:off x="658699" y="3429000"/>
            <a:ext cx="2945130" cy="43516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4000"/>
              </a:lnSpc>
              <a:buNone/>
            </a:pPr>
            <a:endParaRPr lang="zh-CN" altLang="en-US" sz="2300" dirty="0">
              <a:latin typeface="微软雅黑" panose="020B0503020204020204" charset="-122"/>
              <a:ea typeface="微软雅黑" panose="020B0503020204020204" charset="-122"/>
              <a:cs typeface="微软雅黑" panose="020B0503020204020204" charset="-122"/>
            </a:endParaRPr>
          </a:p>
        </p:txBody>
      </p:sp>
      <p:pic>
        <p:nvPicPr>
          <p:cNvPr id="5" name="图片 3" descr="1"/>
          <p:cNvPicPr>
            <a:picLocks noChangeAspect="1"/>
          </p:cNvPicPr>
          <p:nvPr/>
        </p:nvPicPr>
        <p:blipFill>
          <a:blip r:embed="rId2"/>
          <a:stretch>
            <a:fillRect/>
          </a:stretch>
        </p:blipFill>
        <p:spPr>
          <a:xfrm>
            <a:off x="4345733" y="1792993"/>
            <a:ext cx="7187565" cy="44551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ja-JP" altLang="en-US">
                <a:latin typeface="Songti TC" panose="02010600040101010101" pitchFamily="2" charset="-120"/>
                <a:ea typeface="Songti TC" panose="02010600040101010101" pitchFamily="2" charset="-120"/>
              </a:rPr>
              <a:t>神经元的结构</a:t>
            </a:r>
            <a:r>
              <a:rPr lang="en-US" altLang="ja-JP" dirty="0">
                <a:latin typeface="Songti TC" panose="02010600040101010101" pitchFamily="2" charset="-120"/>
                <a:ea typeface="Songti TC" panose="02010600040101010101" pitchFamily="2" charset="-120"/>
              </a:rPr>
              <a:t>: </a:t>
            </a:r>
            <a:endParaRPr lang="en-US" dirty="0"/>
          </a:p>
        </p:txBody>
      </p:sp>
      <p:pic>
        <p:nvPicPr>
          <p:cNvPr id="6" name="Picture 5"/>
          <p:cNvPicPr>
            <a:picLocks noChangeAspect="1"/>
          </p:cNvPicPr>
          <p:nvPr/>
        </p:nvPicPr>
        <p:blipFill>
          <a:blip r:embed="rId2" cstate="screen"/>
          <a:stretch>
            <a:fillRect/>
          </a:stretch>
        </p:blipFill>
        <p:spPr>
          <a:xfrm>
            <a:off x="8801099" y="1548463"/>
            <a:ext cx="2732202" cy="5125611"/>
          </a:xfrm>
          <a:prstGeom prst="rect">
            <a:avLst/>
          </a:prstGeom>
        </p:spPr>
      </p:pic>
      <p:sp>
        <p:nvSpPr>
          <p:cNvPr id="7" name="Content Placeholder 1"/>
          <p:cNvSpPr txBox="1"/>
          <p:nvPr/>
        </p:nvSpPr>
        <p:spPr>
          <a:xfrm>
            <a:off x="658699" y="2036149"/>
            <a:ext cx="8618851" cy="49214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ja-JP" altLang="en-US">
                <a:latin typeface="Songti TC" panose="02010600040101010101" pitchFamily="2" charset="-120"/>
                <a:ea typeface="Songti TC" panose="02010600040101010101" pitchFamily="2" charset="-120"/>
              </a:rPr>
              <a:t>神经元是一种高度分化的细胞，是神经系统的基本结构和功能单位之一，它具有感受刺激和传导兴奋的功能。</a:t>
            </a:r>
          </a:p>
          <a:p>
            <a:pPr>
              <a:lnSpc>
                <a:spcPct val="100000"/>
              </a:lnSpc>
            </a:pPr>
            <a:r>
              <a:rPr lang="ja-JP" altLang="en-US">
                <a:latin typeface="Songti TC" panose="02010600040101010101" pitchFamily="2" charset="-120"/>
                <a:ea typeface="Songti TC" panose="02010600040101010101" pitchFamily="2" charset="-120"/>
              </a:rPr>
              <a:t>神经元按照用途分为三种：输入神经，传出神经，和连体神经。</a:t>
            </a:r>
          </a:p>
          <a:p>
            <a:pPr>
              <a:lnSpc>
                <a:spcPct val="100000"/>
              </a:lnSpc>
            </a:pPr>
            <a:r>
              <a:rPr lang="ja-JP" altLang="en-US">
                <a:solidFill>
                  <a:srgbClr val="0070C0"/>
                </a:solidFill>
                <a:latin typeface="Songti TC" panose="02010600040101010101" pitchFamily="2" charset="-120"/>
                <a:ea typeface="Songti TC" panose="02010600040101010101" pitchFamily="2" charset="-120"/>
              </a:rPr>
              <a:t>胞体</a:t>
            </a:r>
            <a:r>
              <a:rPr lang="en-US" altLang="zh-CN" dirty="0">
                <a:solidFill>
                  <a:srgbClr val="0070C0"/>
                </a:solidFill>
                <a:latin typeface="Songti TC" panose="02010600040101010101" pitchFamily="2" charset="-120"/>
                <a:ea typeface="Songti TC" panose="02010600040101010101" pitchFamily="2" charset="-120"/>
              </a:rPr>
              <a:t>(soma),</a:t>
            </a:r>
            <a:r>
              <a:rPr lang="zh-CN" altLang="en-US" dirty="0">
                <a:solidFill>
                  <a:srgbClr val="0070C0"/>
                </a:solidFill>
                <a:latin typeface="Songti TC" panose="02010600040101010101" pitchFamily="2" charset="-120"/>
                <a:ea typeface="Songti TC" panose="02010600040101010101" pitchFamily="2" charset="-120"/>
              </a:rPr>
              <a:t> </a:t>
            </a:r>
            <a:r>
              <a:rPr lang="ja-JP" altLang="en-US">
                <a:solidFill>
                  <a:srgbClr val="0070C0"/>
                </a:solidFill>
                <a:latin typeface="Songti TC" panose="02010600040101010101" pitchFamily="2" charset="-120"/>
                <a:ea typeface="Songti TC" panose="02010600040101010101" pitchFamily="2" charset="-120"/>
              </a:rPr>
              <a:t>轴突 </a:t>
            </a:r>
            <a:r>
              <a:rPr lang="en-US" altLang="ja-JP" dirty="0">
                <a:solidFill>
                  <a:srgbClr val="0070C0"/>
                </a:solidFill>
                <a:latin typeface="Songti TC" panose="02010600040101010101" pitchFamily="2" charset="-120"/>
                <a:ea typeface="Songti TC" panose="02010600040101010101" pitchFamily="2" charset="-120"/>
              </a:rPr>
              <a:t>(axon)</a:t>
            </a:r>
            <a:r>
              <a:rPr lang="ja-JP" altLang="en-US">
                <a:solidFill>
                  <a:srgbClr val="0070C0"/>
                </a:solidFill>
                <a:latin typeface="Songti TC" panose="02010600040101010101" pitchFamily="2" charset="-120"/>
                <a:ea typeface="Songti TC" panose="02010600040101010101" pitchFamily="2" charset="-120"/>
              </a:rPr>
              <a:t>和树突 </a:t>
            </a:r>
            <a:r>
              <a:rPr lang="en-US" altLang="ja-JP" dirty="0">
                <a:solidFill>
                  <a:srgbClr val="0070C0"/>
                </a:solidFill>
                <a:latin typeface="Songti TC" panose="02010600040101010101" pitchFamily="2" charset="-120"/>
                <a:ea typeface="Songti TC" panose="02010600040101010101" pitchFamily="2" charset="-120"/>
              </a:rPr>
              <a:t>(dendrite)</a:t>
            </a:r>
            <a:r>
              <a:rPr lang="zh-CN" altLang="en-US" dirty="0">
                <a:latin typeface="Songti TC" panose="02010600040101010101" pitchFamily="2" charset="-120"/>
                <a:ea typeface="Songti TC" panose="02010600040101010101" pitchFamily="2" charset="-120"/>
              </a:rPr>
              <a:t>。</a:t>
            </a:r>
            <a:endParaRPr lang="en-US" altLang="zh-CN" dirty="0">
              <a:latin typeface="Songti TC" panose="02010600040101010101" pitchFamily="2" charset="-120"/>
              <a:ea typeface="Songti TC" panose="02010600040101010101" pitchFamily="2" charset="-120"/>
            </a:endParaRPr>
          </a:p>
          <a:p>
            <a:pPr>
              <a:lnSpc>
                <a:spcPct val="100000"/>
              </a:lnSpc>
            </a:pPr>
            <a:r>
              <a:rPr lang="zh-CN" altLang="en-US" dirty="0">
                <a:solidFill>
                  <a:srgbClr val="0070C0"/>
                </a:solidFill>
                <a:latin typeface="Songti TC" panose="02010600040101010101" pitchFamily="2" charset="-120"/>
                <a:ea typeface="Songti TC" panose="02010600040101010101" pitchFamily="2" charset="-120"/>
              </a:rPr>
              <a:t>神经元膜的跨膜物质转运功能，形成了神经元生物电活动的基础。</a:t>
            </a:r>
            <a:endParaRPr lang="en-US" dirty="0">
              <a:solidFill>
                <a:srgbClr val="0070C0"/>
              </a:solidFill>
              <a:latin typeface="Songti TC" panose="02010600040101010101" pitchFamily="2" charset="-120"/>
              <a:ea typeface="Songti TC" panose="02010600040101010101" pitchFamily="2" charset="-120"/>
            </a:endParaRPr>
          </a:p>
          <a:p>
            <a:pPr>
              <a:lnSpc>
                <a:spcPct val="100000"/>
              </a:lnSpc>
            </a:pPr>
            <a:r>
              <a:rPr lang="ja-JP" altLang="en-US">
                <a:latin typeface="Songti TC" panose="02010600040101010101" pitchFamily="2" charset="-120"/>
                <a:ea typeface="Songti TC" panose="02010600040101010101" pitchFamily="2" charset="-120"/>
              </a:rPr>
              <a:t>神经元分化程度高，如果受损伤后，修复非常得慢。因为神经元的退化或者凋亡导致了很多神经退行性疾病。</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sz="quarter" idx="10"/>
          </p:nvPr>
        </p:nvPicPr>
        <p:blipFill>
          <a:blip r:embed="rId3"/>
          <a:stretch>
            <a:fillRect/>
          </a:stretch>
        </p:blipFill>
        <p:spPr>
          <a:xfrm>
            <a:off x="1620143" y="1761497"/>
            <a:ext cx="7166670" cy="3699503"/>
          </a:xfrm>
          <a:prstGeom prst="rect">
            <a:avLst/>
          </a:prstGeom>
        </p:spPr>
      </p:pic>
      <p:sp>
        <p:nvSpPr>
          <p:cNvPr id="7" name="Title 6"/>
          <p:cNvSpPr>
            <a:spLocks noGrp="1"/>
          </p:cNvSpPr>
          <p:nvPr>
            <p:ph type="title"/>
          </p:nvPr>
        </p:nvSpPr>
        <p:spPr/>
        <p:txBody>
          <a:bodyPr>
            <a:normAutofit/>
          </a:bodyPr>
          <a:lstStyle/>
          <a:p>
            <a:r>
              <a:rPr lang="zh-CN" altLang="en-US" dirty="0"/>
              <a:t>一些有代表性的神经元：</a:t>
            </a:r>
            <a:endParaRPr lang="en-US" dirty="0"/>
          </a:p>
        </p:txBody>
      </p:sp>
      <p:sp>
        <p:nvSpPr>
          <p:cNvPr id="6" name="文本框 5"/>
          <p:cNvSpPr txBox="1"/>
          <p:nvPr/>
        </p:nvSpPr>
        <p:spPr>
          <a:xfrm>
            <a:off x="1007745" y="5636260"/>
            <a:ext cx="9827895" cy="645160"/>
          </a:xfrm>
          <a:prstGeom prst="rect">
            <a:avLst/>
          </a:prstGeom>
          <a:noFill/>
        </p:spPr>
        <p:txBody>
          <a:bodyPr wrap="square" rtlCol="0">
            <a:spAutoFit/>
          </a:bodyPr>
          <a:lstStyle/>
          <a:p>
            <a:r>
              <a:rPr lang="en-US" altLang="zh-CN" dirty="0"/>
              <a:t>A. </a:t>
            </a:r>
            <a:r>
              <a:rPr lang="zh-CN" altLang="en-US" dirty="0"/>
              <a:t>一个取自兔子大脑皮质的椎体细胞；</a:t>
            </a:r>
            <a:r>
              <a:rPr lang="en-US" altLang="zh-CN" dirty="0"/>
              <a:t>B. </a:t>
            </a:r>
            <a:r>
              <a:rPr lang="zh-CN" altLang="en-US" dirty="0"/>
              <a:t>一个取自小鼠小脑的篮状细胞；</a:t>
            </a:r>
            <a:r>
              <a:rPr lang="en-US" altLang="zh-CN" dirty="0"/>
              <a:t>C. </a:t>
            </a:r>
            <a:r>
              <a:rPr lang="zh-CN" altLang="en-US" dirty="0"/>
              <a:t>一个取自猫脊髓的运动神经元；</a:t>
            </a:r>
            <a:r>
              <a:rPr lang="en-US" altLang="zh-CN" dirty="0"/>
              <a:t>D. </a:t>
            </a:r>
            <a:r>
              <a:rPr lang="zh-CN" altLang="en-US" dirty="0"/>
              <a:t>一个取自背根神经节的哺乳动物感觉神经元。</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129026" name="Rectangle 2"/>
          <p:cNvSpPr>
            <a:spLocks noGrp="1" noChangeArrowheads="1"/>
          </p:cNvSpPr>
          <p:nvPr>
            <p:ph type="title"/>
          </p:nvPr>
        </p:nvSpPr>
        <p:spPr/>
        <p:txBody>
          <a:bodyPr vert="horz" lIns="91440" tIns="45720" rIns="91440" bIns="45720" rtlCol="0" anchor="ctr">
            <a:normAutofit fontScale="90000"/>
          </a:bodyPr>
          <a:lstStyle/>
          <a:p>
            <a:r>
              <a:rPr lang="zh-CN" altLang="en-US" sz="4000" b="1" dirty="0">
                <a:effectLst>
                  <a:outerShdw blurRad="38100" dist="38100" dir="2700000" algn="tl">
                    <a:srgbClr val="C0C0C0"/>
                  </a:outerShdw>
                </a:effectLst>
                <a:latin typeface="Dauphin" pitchFamily="18" charset="0"/>
              </a:rPr>
              <a:t>神经元</a:t>
            </a:r>
            <a:r>
              <a:rPr lang="en-US" altLang="zh-CN" sz="4000" b="1" dirty="0">
                <a:effectLst>
                  <a:outerShdw blurRad="38100" dist="38100" dir="2700000" algn="tl">
                    <a:srgbClr val="C0C0C0"/>
                  </a:outerShdw>
                </a:effectLst>
                <a:latin typeface="Dauphin" pitchFamily="18" charset="0"/>
              </a:rPr>
              <a:t> (nerve cells)</a:t>
            </a:r>
            <a:endParaRPr lang="zh-CN" altLang="en-US" sz="4000" b="1" dirty="0">
              <a:effectLst>
                <a:outerShdw blurRad="38100" dist="38100" dir="2700000" algn="tl">
                  <a:srgbClr val="C0C0C0"/>
                </a:outerShdw>
              </a:effectLst>
              <a:latin typeface="Dauphin" pitchFamily="18" charset="0"/>
            </a:endParaRPr>
          </a:p>
        </p:txBody>
      </p:sp>
      <p:sp>
        <p:nvSpPr>
          <p:cNvPr id="87045" name="灯片编号占位符 4"/>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38580E6F-B5BC-4ABD-AA94-DF9C5454B4AA}" type="slidenum">
              <a:rPr lang="zh-CN" altLang="en-US" sz="1400"/>
              <a:t>25</a:t>
            </a:fld>
            <a:endParaRPr lang="en-US" altLang="zh-CN" sz="1400"/>
          </a:p>
        </p:txBody>
      </p:sp>
      <p:pic>
        <p:nvPicPr>
          <p:cNvPr id="87043" name="Picture 4"/>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b="5025"/>
          <a:stretch>
            <a:fillRect/>
          </a:stretch>
        </p:blipFill>
        <p:spPr bwMode="auto">
          <a:xfrm>
            <a:off x="1840674" y="1685678"/>
            <a:ext cx="6991353" cy="473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Rectangle 5"/>
          <p:cNvSpPr>
            <a:spLocks noChangeArrowheads="1"/>
          </p:cNvSpPr>
          <p:nvPr/>
        </p:nvSpPr>
        <p:spPr bwMode="auto">
          <a:xfrm>
            <a:off x="6030097" y="2536448"/>
            <a:ext cx="5175156" cy="1785104"/>
          </a:xfrm>
          <a:prstGeom prst="rect">
            <a:avLst/>
          </a:prstGeom>
          <a:solidFill>
            <a:schemeClr val="bg1"/>
          </a:solidFill>
          <a:ln w="9525">
            <a:noFill/>
            <a:miter lim="800000"/>
          </a:ln>
          <a:effectLst/>
        </p:spPr>
        <p:txBody>
          <a:bodyPr wrap="square">
            <a:spAutoFit/>
          </a:bodyPr>
          <a:lstStyle/>
          <a:p>
            <a:pPr eaLnBrk="1" hangingPunct="1">
              <a:spcBef>
                <a:spcPct val="50000"/>
              </a:spcBef>
              <a:buFontTx/>
              <a:buChar char="•"/>
              <a:defRPr/>
            </a:pPr>
            <a:r>
              <a:rPr lang="en-US" altLang="zh-CN" sz="2000" dirty="0">
                <a:latin typeface="Arial" panose="020B0604020202020204" pitchFamily="34" charset="0"/>
              </a:rPr>
              <a:t> </a:t>
            </a:r>
            <a:r>
              <a:rPr lang="en-US" altLang="zh-CN" sz="2000" dirty="0">
                <a:effectLst>
                  <a:outerShdw blurRad="38100" dist="38100" dir="2700000" algn="tl">
                    <a:srgbClr val="C0C0C0"/>
                  </a:outerShdw>
                </a:effectLst>
                <a:latin typeface="Arial" panose="020B0604020202020204" pitchFamily="34" charset="0"/>
              </a:rPr>
              <a:t>Dendrites (receptive regions)</a:t>
            </a:r>
          </a:p>
          <a:p>
            <a:pPr eaLnBrk="1" hangingPunct="1">
              <a:spcBef>
                <a:spcPct val="50000"/>
              </a:spcBef>
              <a:buFontTx/>
              <a:buChar char="•"/>
              <a:defRPr/>
            </a:pPr>
            <a:r>
              <a:rPr lang="en-US" altLang="zh-CN" sz="2000" dirty="0">
                <a:effectLst>
                  <a:outerShdw blurRad="38100" dist="38100" dir="2700000" algn="tl">
                    <a:srgbClr val="C0C0C0"/>
                  </a:outerShdw>
                </a:effectLst>
                <a:latin typeface="Arial" panose="020B0604020202020204" pitchFamily="34" charset="0"/>
              </a:rPr>
              <a:t> Cell body (biosynthetic center)</a:t>
            </a:r>
          </a:p>
          <a:p>
            <a:pPr eaLnBrk="1" hangingPunct="1">
              <a:spcBef>
                <a:spcPct val="50000"/>
              </a:spcBef>
              <a:buFontTx/>
              <a:buChar char="•"/>
              <a:defRPr/>
            </a:pPr>
            <a:r>
              <a:rPr lang="en-US" altLang="zh-CN" sz="2000" dirty="0">
                <a:effectLst>
                  <a:outerShdw blurRad="38100" dist="38100" dir="2700000" algn="tl">
                    <a:srgbClr val="C0C0C0"/>
                  </a:outerShdw>
                </a:effectLst>
                <a:latin typeface="Arial" panose="020B0604020202020204" pitchFamily="34" charset="0"/>
              </a:rPr>
              <a:t> Axon (impulse conducting region) </a:t>
            </a:r>
          </a:p>
          <a:p>
            <a:pPr eaLnBrk="1" hangingPunct="1">
              <a:spcBef>
                <a:spcPct val="50000"/>
              </a:spcBef>
              <a:buFontTx/>
              <a:buChar char="•"/>
              <a:defRPr/>
            </a:pPr>
            <a:endParaRPr lang="en-US" altLang="zh-CN" sz="2000" dirty="0">
              <a:effectLst>
                <a:outerShdw blurRad="38100" dist="38100" dir="2700000" algn="tl">
                  <a:srgbClr val="C0C0C0"/>
                </a:outerShdw>
              </a:effectLst>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a:p>
        </p:txBody>
      </p:sp>
      <p:sp>
        <p:nvSpPr>
          <p:cNvPr id="130050" name="Rectangle 2"/>
          <p:cNvSpPr>
            <a:spLocks noGrp="1" noChangeArrowheads="1"/>
          </p:cNvSpPr>
          <p:nvPr>
            <p:ph type="title"/>
          </p:nvPr>
        </p:nvSpPr>
        <p:spPr/>
        <p:txBody>
          <a:bodyPr vert="horz" lIns="91440" tIns="45720" rIns="91440" bIns="45720" rtlCol="0" anchor="ctr">
            <a:normAutofit fontScale="90000"/>
          </a:bodyPr>
          <a:lstStyle/>
          <a:p>
            <a:r>
              <a:rPr lang="en-US" altLang="zh-CN" sz="4000" b="1" dirty="0">
                <a:effectLst>
                  <a:outerShdw blurRad="38100" dist="38100" dir="2700000" algn="tl">
                    <a:srgbClr val="C0C0C0"/>
                  </a:outerShdw>
                </a:effectLst>
                <a:latin typeface="Dauphin" pitchFamily="18" charset="0"/>
              </a:rPr>
              <a:t>Nerve cell body (perikaryon or soma)</a:t>
            </a:r>
            <a:endParaRPr lang="zh-CN" altLang="en-US" sz="4000" b="1" dirty="0">
              <a:effectLst>
                <a:outerShdw blurRad="38100" dist="38100" dir="2700000" algn="tl">
                  <a:srgbClr val="C0C0C0"/>
                </a:outerShdw>
              </a:effectLst>
              <a:latin typeface="Dauphin" pitchFamily="18" charset="0"/>
            </a:endParaRPr>
          </a:p>
        </p:txBody>
      </p:sp>
      <p:sp>
        <p:nvSpPr>
          <p:cNvPr id="88069" name="灯片编号占位符 4"/>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60E69E6-E6F5-4656-AC83-CCE1105D1936}" type="slidenum">
              <a:rPr lang="zh-CN" altLang="en-US" sz="1400"/>
              <a:t>26</a:t>
            </a:fld>
            <a:endParaRPr lang="en-US" altLang="zh-CN" sz="1400"/>
          </a:p>
        </p:txBody>
      </p:sp>
      <p:pic>
        <p:nvPicPr>
          <p:cNvPr id="88067" name="Picture 4"/>
          <p:cNvPicPr>
            <a:picLocks noChangeAspect="1" noChangeArrowheads="1"/>
          </p:cNvPicPr>
          <p:nvPr/>
        </p:nvPicPr>
        <p:blipFill>
          <a:blip r:embed="rId3">
            <a:lum bright="-20000" contrast="40000"/>
            <a:extLst>
              <a:ext uri="{28A0092B-C50C-407E-A947-70E740481C1C}">
                <a14:useLocalDpi xmlns:a14="http://schemas.microsoft.com/office/drawing/2010/main" val="0"/>
              </a:ext>
            </a:extLst>
          </a:blip>
          <a:srcRect b="5025"/>
          <a:stretch>
            <a:fillRect/>
          </a:stretch>
        </p:blipFill>
        <p:spPr bwMode="auto">
          <a:xfrm>
            <a:off x="501359" y="1685678"/>
            <a:ext cx="7355798" cy="498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Rectangle 6"/>
          <p:cNvSpPr>
            <a:spLocks noChangeArrowheads="1"/>
          </p:cNvSpPr>
          <p:nvPr/>
        </p:nvSpPr>
        <p:spPr bwMode="auto">
          <a:xfrm>
            <a:off x="5185522" y="1961509"/>
            <a:ext cx="7006478" cy="2063114"/>
          </a:xfrm>
          <a:prstGeom prst="rect">
            <a:avLst/>
          </a:prstGeom>
          <a:solidFill>
            <a:schemeClr val="bg1"/>
          </a:solidFill>
          <a:ln w="9525">
            <a:noFill/>
            <a:miter lim="800000"/>
          </a:ln>
          <a:effectLst/>
        </p:spPr>
        <p:txBody>
          <a:bodyPr/>
          <a:lstStyle/>
          <a:p>
            <a:pPr marL="342900" indent="-342900">
              <a:lnSpc>
                <a:spcPct val="90000"/>
              </a:lnSpc>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Contains the nucleus and a nucleolus</a:t>
            </a:r>
          </a:p>
          <a:p>
            <a:pPr marL="342900" indent="-342900">
              <a:lnSpc>
                <a:spcPct val="90000"/>
              </a:lnSpc>
              <a:spcBef>
                <a:spcPct val="20000"/>
              </a:spcBef>
              <a:defRPr/>
            </a:pPr>
            <a:endParaRPr lang="en-US" altLang="zh-CN" sz="1000" dirty="0">
              <a:effectLst>
                <a:outerShdw blurRad="38100" dist="38100" dir="2700000" algn="tl">
                  <a:srgbClr val="C0C0C0"/>
                </a:outerShdw>
              </a:effectLst>
              <a:latin typeface="Arial" panose="020B0604020202020204" pitchFamily="34" charset="0"/>
            </a:endParaRPr>
          </a:p>
          <a:p>
            <a:pPr marL="342900" indent="-342900">
              <a:lnSpc>
                <a:spcPct val="90000"/>
              </a:lnSpc>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Major biosynthetic center </a:t>
            </a:r>
          </a:p>
          <a:p>
            <a:pPr marL="342900" indent="-342900">
              <a:lnSpc>
                <a:spcPct val="90000"/>
              </a:lnSpc>
              <a:spcBef>
                <a:spcPct val="20000"/>
              </a:spcBef>
              <a:buFontTx/>
              <a:buChar char="•"/>
              <a:defRPr/>
            </a:pPr>
            <a:endParaRPr lang="en-US" altLang="zh-CN" sz="1000" dirty="0">
              <a:effectLst>
                <a:outerShdw blurRad="38100" dist="38100" dir="2700000" algn="tl">
                  <a:srgbClr val="C0C0C0"/>
                </a:outerShdw>
              </a:effectLst>
              <a:latin typeface="Arial" panose="020B0604020202020204" pitchFamily="34" charset="0"/>
            </a:endParaRPr>
          </a:p>
          <a:p>
            <a:pPr marL="342900" indent="-342900">
              <a:lnSpc>
                <a:spcPct val="90000"/>
              </a:lnSpc>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Focal point for the outgrowth of neuronal processes </a:t>
            </a:r>
          </a:p>
          <a:p>
            <a:pPr marL="342900" indent="-342900">
              <a:lnSpc>
                <a:spcPct val="90000"/>
              </a:lnSpc>
              <a:spcBef>
                <a:spcPct val="20000"/>
              </a:spcBef>
              <a:buFontTx/>
              <a:buChar char="•"/>
              <a:defRPr/>
            </a:pPr>
            <a:endParaRPr lang="en-US" altLang="zh-CN" sz="1000" dirty="0">
              <a:effectLst>
                <a:outerShdw blurRad="38100" dist="38100" dir="2700000" algn="tl">
                  <a:srgbClr val="C0C0C0"/>
                </a:outerShdw>
              </a:effectLst>
              <a:latin typeface="Arial" panose="020B0604020202020204" pitchFamily="34" charset="0"/>
            </a:endParaRPr>
          </a:p>
          <a:p>
            <a:pPr marL="342900" indent="-342900">
              <a:lnSpc>
                <a:spcPct val="90000"/>
              </a:lnSpc>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Axon hillock – cone-shaped area from which axons arise</a:t>
            </a:r>
          </a:p>
          <a:p>
            <a:pPr marL="342900" indent="-342900">
              <a:lnSpc>
                <a:spcPct val="90000"/>
              </a:lnSpc>
              <a:spcBef>
                <a:spcPct val="20000"/>
              </a:spcBef>
              <a:buFontTx/>
              <a:buChar char="•"/>
              <a:defRPr/>
            </a:pPr>
            <a:endParaRPr lang="zh-CN" altLang="en-US" dirty="0">
              <a:effectLst>
                <a:outerShdw blurRad="38100" dist="38100" dir="2700000" algn="tl">
                  <a:srgbClr val="C0C0C0"/>
                </a:outerShdw>
              </a:effectLst>
              <a:latin typeface="Arial" panose="020B0604020202020204" pitchFamily="34" charset="0"/>
            </a:endParaRPr>
          </a:p>
        </p:txBody>
      </p:sp>
      <p:sp>
        <p:nvSpPr>
          <p:cNvPr id="3" name="TextBox 2"/>
          <p:cNvSpPr txBox="1"/>
          <p:nvPr/>
        </p:nvSpPr>
        <p:spPr>
          <a:xfrm>
            <a:off x="5150468" y="4024623"/>
            <a:ext cx="6098058" cy="369332"/>
          </a:xfrm>
          <a:prstGeom prst="rect">
            <a:avLst/>
          </a:prstGeom>
          <a:noFill/>
        </p:spPr>
        <p:txBody>
          <a:bodyPr wrap="square">
            <a:spAutoFit/>
          </a:bodyPr>
          <a:lstStyle/>
          <a:p>
            <a:r>
              <a:rPr lang="ja-JP" altLang="en-US">
                <a:latin typeface="Songti TC" panose="02010600040101010101" pitchFamily="2" charset="-120"/>
                <a:ea typeface="Songti TC" panose="02010600040101010101" pitchFamily="2" charset="-120"/>
              </a:rPr>
              <a:t>胞体由细胞膜</a:t>
            </a:r>
            <a:r>
              <a:rPr lang="zh-CN" altLang="en-US" dirty="0">
                <a:latin typeface="Songti TC" panose="02010600040101010101" pitchFamily="2" charset="-120"/>
                <a:ea typeface="Songti TC" panose="02010600040101010101" pitchFamily="2" charset="-120"/>
              </a:rPr>
              <a:t>、细胞质、细胞器和细胞核等组成。</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428735" y="1936502"/>
            <a:ext cx="6532894" cy="4921498"/>
          </a:xfrm>
        </p:spPr>
        <p:txBody>
          <a:bodyPr>
            <a:noAutofit/>
          </a:bodyPr>
          <a:lstStyle/>
          <a:p>
            <a:r>
              <a:rPr lang="ja-JP" altLang="en-US">
                <a:solidFill>
                  <a:srgbClr val="303030"/>
                </a:solidFill>
                <a:effectLst/>
                <a:latin typeface="Songti TC" panose="02010600040101010101" pitchFamily="2" charset="-120"/>
                <a:ea typeface="Songti TC" panose="02010600040101010101" pitchFamily="2" charset="-120"/>
              </a:rPr>
              <a:t>树突的功能主要是接受信息，并将信息传向胞体，经整合后由轴突传出 </a:t>
            </a:r>
            <a:r>
              <a:rPr lang="ja-JP" altLang="en-US">
                <a:solidFill>
                  <a:srgbClr val="686868"/>
                </a:solidFill>
                <a:effectLst/>
                <a:latin typeface="Songti TC" panose="02010600040101010101" pitchFamily="2" charset="-120"/>
                <a:ea typeface="Songti TC" panose="02010600040101010101" pitchFamily="2" charset="-120"/>
              </a:rPr>
              <a:t>。 </a:t>
            </a:r>
            <a:endParaRPr lang="ja-JP" altLang="en-US">
              <a:latin typeface="Songti TC" panose="02010600040101010101" pitchFamily="2" charset="-120"/>
              <a:ea typeface="Songti TC" panose="02010600040101010101" pitchFamily="2" charset="-120"/>
            </a:endParaRPr>
          </a:p>
          <a:p>
            <a:r>
              <a:rPr lang="ja-JP" altLang="en-US">
                <a:solidFill>
                  <a:srgbClr val="282828"/>
                </a:solidFill>
                <a:latin typeface="Songti TC" panose="02010600040101010101" pitchFamily="2" charset="-120"/>
                <a:ea typeface="Songti TC" panose="02010600040101010101" pitchFamily="2" charset="-120"/>
              </a:rPr>
              <a:t>轴突内的细胞质称轴浆 </a:t>
            </a:r>
            <a:r>
              <a:rPr lang="en-US" altLang="ja-JP" dirty="0">
                <a:solidFill>
                  <a:srgbClr val="282828"/>
                </a:solidFill>
                <a:latin typeface="Songti TC" panose="02010600040101010101" pitchFamily="2" charset="-120"/>
                <a:ea typeface="Songti TC" panose="02010600040101010101" pitchFamily="2" charset="-120"/>
              </a:rPr>
              <a:t>(</a:t>
            </a:r>
            <a:r>
              <a:rPr lang="en-US" dirty="0">
                <a:solidFill>
                  <a:srgbClr val="282828"/>
                </a:solidFill>
                <a:latin typeface="Songti TC" panose="02010600040101010101" pitchFamily="2" charset="-120"/>
                <a:ea typeface="Songti TC" panose="02010600040101010101" pitchFamily="2" charset="-120"/>
              </a:rPr>
              <a:t>axoplasm), </a:t>
            </a:r>
            <a:r>
              <a:rPr lang="ja-JP" altLang="en-US">
                <a:solidFill>
                  <a:srgbClr val="3A3A3A"/>
                </a:solidFill>
                <a:latin typeface="Songti TC" panose="02010600040101010101" pitchFamily="2" charset="-120"/>
                <a:ea typeface="Songti TC" panose="02010600040101010101" pitchFamily="2" charset="-120"/>
              </a:rPr>
              <a:t>与胞体的细胞质相连，双向流动，起着轴浆运输的作用 </a:t>
            </a:r>
            <a:r>
              <a:rPr lang="ja-JP" altLang="en-US">
                <a:solidFill>
                  <a:srgbClr val="707070"/>
                </a:solidFill>
                <a:latin typeface="Songti TC" panose="02010600040101010101" pitchFamily="2" charset="-120"/>
                <a:ea typeface="Songti TC" panose="02010600040101010101" pitchFamily="2" charset="-120"/>
              </a:rPr>
              <a:t>。 </a:t>
            </a:r>
            <a:endParaRPr lang="en-US" altLang="ja-JP" dirty="0">
              <a:solidFill>
                <a:srgbClr val="707070"/>
              </a:solidFill>
              <a:latin typeface="Songti TC" panose="02010600040101010101" pitchFamily="2" charset="-120"/>
              <a:ea typeface="Songti TC" panose="02010600040101010101" pitchFamily="2" charset="-120"/>
            </a:endParaRPr>
          </a:p>
        </p:txBody>
      </p:sp>
      <p:sp>
        <p:nvSpPr>
          <p:cNvPr id="3" name="Title 2"/>
          <p:cNvSpPr>
            <a:spLocks noGrp="1"/>
          </p:cNvSpPr>
          <p:nvPr>
            <p:ph type="title"/>
          </p:nvPr>
        </p:nvSpPr>
        <p:spPr/>
        <p:txBody>
          <a:bodyPr/>
          <a:lstStyle/>
          <a:p>
            <a:r>
              <a:rPr lang="ja-JP" altLang="en-US">
                <a:latin typeface="Songti TC" panose="02010600040101010101" pitchFamily="2" charset="-120"/>
                <a:ea typeface="Songti TC" panose="02010600040101010101" pitchFamily="2" charset="-120"/>
              </a:rPr>
              <a:t>神经元的结构与功能</a:t>
            </a:r>
            <a:r>
              <a:rPr lang="en-US" altLang="ja-JP" dirty="0">
                <a:latin typeface="Songti TC" panose="02010600040101010101" pitchFamily="2" charset="-120"/>
                <a:ea typeface="Songti TC" panose="02010600040101010101" pitchFamily="2" charset="-120"/>
              </a:rPr>
              <a:t>: </a:t>
            </a:r>
            <a:endParaRPr lang="en-US" dirty="0"/>
          </a:p>
        </p:txBody>
      </p:sp>
      <p:pic>
        <p:nvPicPr>
          <p:cNvPr id="4" name="Picture 4"/>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b="5025"/>
          <a:stretch>
            <a:fillRect/>
          </a:stretch>
        </p:blipFill>
        <p:spPr bwMode="auto">
          <a:xfrm>
            <a:off x="153179" y="2198588"/>
            <a:ext cx="5275556" cy="3572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5947151" y="3985053"/>
            <a:ext cx="4617097" cy="1252935"/>
          </a:xfrm>
          <a:prstGeom prst="rect">
            <a:avLst/>
          </a:prstGeom>
          <a:solidFill>
            <a:schemeClr val="bg1"/>
          </a:solidFill>
          <a:ln w="9525">
            <a:noFill/>
            <a:miter lim="800000"/>
          </a:ln>
          <a:effectLst/>
        </p:spPr>
        <p:txBody>
          <a:bodyPr/>
          <a:lstStyle/>
          <a:p>
            <a:pPr marL="342900" indent="-342900">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Arm-like extensions from the soma</a:t>
            </a:r>
          </a:p>
          <a:p>
            <a:pPr marL="342900" indent="-342900">
              <a:spcBef>
                <a:spcPct val="20000"/>
              </a:spcBef>
              <a:defRPr/>
            </a:pPr>
            <a:endParaRPr lang="en-US" altLang="zh-CN" sz="1000" dirty="0">
              <a:effectLst>
                <a:outerShdw blurRad="38100" dist="38100" dir="2700000" algn="tl">
                  <a:srgbClr val="C0C0C0"/>
                </a:outerShdw>
              </a:effectLst>
              <a:latin typeface="Arial" panose="020B0604020202020204" pitchFamily="34" charset="0"/>
            </a:endParaRPr>
          </a:p>
          <a:p>
            <a:pPr marL="342900" indent="-342900">
              <a:spcBef>
                <a:spcPct val="20000"/>
              </a:spcBef>
              <a:spcAft>
                <a:spcPts val="600"/>
              </a:spcAft>
              <a:buFontTx/>
              <a:buChar char="•"/>
              <a:defRPr/>
            </a:pPr>
            <a:r>
              <a:rPr lang="en-US" altLang="zh-CN" sz="2000" dirty="0">
                <a:effectLst>
                  <a:outerShdw blurRad="38100" dist="38100" dir="2700000" algn="tl">
                    <a:srgbClr val="C0C0C0"/>
                  </a:outerShdw>
                </a:effectLst>
                <a:latin typeface="Arial" panose="020B0604020202020204" pitchFamily="34" charset="0"/>
              </a:rPr>
              <a:t>Called tracts in the CNS and nerves in the PNS</a:t>
            </a:r>
          </a:p>
          <a:p>
            <a:pPr marL="342900" indent="-342900">
              <a:spcBef>
                <a:spcPct val="20000"/>
              </a:spcBef>
              <a:spcAft>
                <a:spcPts val="600"/>
              </a:spcAft>
              <a:buFontTx/>
              <a:buChar char="•"/>
              <a:defRPr/>
            </a:pPr>
            <a:endParaRPr lang="en-US" altLang="zh-CN" sz="1000" dirty="0">
              <a:effectLst>
                <a:outerShdw blurRad="38100" dist="38100" dir="2700000" algn="tl">
                  <a:srgbClr val="C0C0C0"/>
                </a:outerShdw>
              </a:effectLst>
              <a:latin typeface="Arial" panose="020B0604020202020204" pitchFamily="34" charset="0"/>
            </a:endParaRPr>
          </a:p>
          <a:p>
            <a:pPr marL="342900" indent="-342900">
              <a:lnSpc>
                <a:spcPct val="80000"/>
              </a:lnSpc>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There are two types: axons and dendrites</a:t>
            </a:r>
            <a:r>
              <a:rPr lang="en-US" altLang="zh-CN" sz="2000" dirty="0"/>
              <a:t> </a:t>
            </a:r>
          </a:p>
          <a:p>
            <a:pPr marL="342900" indent="-342900">
              <a:spcBef>
                <a:spcPct val="20000"/>
              </a:spcBef>
              <a:buFontTx/>
              <a:buChar char="•"/>
              <a:defRPr/>
            </a:pPr>
            <a:endParaRPr lang="zh-CN" altLang="en-US" sz="3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132098" name="Rectangle 2"/>
          <p:cNvSpPr>
            <a:spLocks noGrp="1" noChangeArrowheads="1"/>
          </p:cNvSpPr>
          <p:nvPr>
            <p:ph type="title"/>
          </p:nvPr>
        </p:nvSpPr>
        <p:spPr/>
        <p:txBody>
          <a:bodyPr vert="horz" lIns="91440" tIns="45720" rIns="91440" bIns="45720" rtlCol="0" anchor="ctr">
            <a:normAutofit fontScale="90000"/>
          </a:bodyPr>
          <a:lstStyle/>
          <a:p>
            <a:r>
              <a:rPr lang="en-US" altLang="zh-CN" sz="4000" b="1" dirty="0">
                <a:effectLst>
                  <a:outerShdw blurRad="38100" dist="38100" dir="2700000" algn="tl">
                    <a:srgbClr val="C0C0C0"/>
                  </a:outerShdw>
                </a:effectLst>
                <a:latin typeface="Dauphin" pitchFamily="18" charset="0"/>
              </a:rPr>
              <a:t>Dendrites</a:t>
            </a:r>
            <a:endParaRPr lang="zh-CN" altLang="en-US" sz="4000" b="1" dirty="0">
              <a:effectLst>
                <a:outerShdw blurRad="38100" dist="38100" dir="2700000" algn="tl">
                  <a:srgbClr val="C0C0C0"/>
                </a:outerShdw>
              </a:effectLst>
              <a:latin typeface="Dauphin" pitchFamily="18" charset="0"/>
            </a:endParaRPr>
          </a:p>
        </p:txBody>
      </p:sp>
      <p:sp>
        <p:nvSpPr>
          <p:cNvPr id="90117" name="灯片编号占位符 4"/>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CB291FB-6CE6-4413-973B-B9FEF05D82E9}" type="slidenum">
              <a:rPr lang="zh-CN" altLang="en-US" sz="1400"/>
              <a:t>28</a:t>
            </a:fld>
            <a:endParaRPr lang="en-US" altLang="zh-CN" sz="1400"/>
          </a:p>
        </p:txBody>
      </p:sp>
      <p:pic>
        <p:nvPicPr>
          <p:cNvPr id="90115" name="Picture 4"/>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b="5025"/>
          <a:stretch>
            <a:fillRect/>
          </a:stretch>
        </p:blipFill>
        <p:spPr bwMode="auto">
          <a:xfrm>
            <a:off x="1004055" y="1571379"/>
            <a:ext cx="7172634"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2" name="Rectangle 6"/>
          <p:cNvSpPr>
            <a:spLocks noChangeArrowheads="1"/>
          </p:cNvSpPr>
          <p:nvPr/>
        </p:nvSpPr>
        <p:spPr bwMode="auto">
          <a:xfrm>
            <a:off x="5700562" y="2909449"/>
            <a:ext cx="6680928" cy="2036052"/>
          </a:xfrm>
          <a:prstGeom prst="rect">
            <a:avLst/>
          </a:prstGeom>
          <a:solidFill>
            <a:schemeClr val="bg1"/>
          </a:solidFill>
          <a:ln w="9525">
            <a:noFill/>
            <a:miter lim="800000"/>
          </a:ln>
          <a:effectLst/>
        </p:spPr>
        <p:txBody>
          <a:bodyPr/>
          <a:lstStyle/>
          <a:p>
            <a:pPr marL="342900" indent="-342900">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Short, tapering, and diffusely branched processes</a:t>
            </a:r>
          </a:p>
          <a:p>
            <a:pPr marL="342900" indent="-342900">
              <a:spcBef>
                <a:spcPct val="20000"/>
              </a:spcBef>
              <a:buFontTx/>
              <a:buChar char="•"/>
              <a:defRPr/>
            </a:pPr>
            <a:endParaRPr lang="en-US" altLang="zh-CN" sz="1000" dirty="0">
              <a:effectLst>
                <a:outerShdw blurRad="38100" dist="38100" dir="2700000" algn="tl">
                  <a:srgbClr val="C0C0C0"/>
                </a:outerShdw>
              </a:effectLst>
              <a:latin typeface="Arial" panose="020B0604020202020204" pitchFamily="34" charset="0"/>
            </a:endParaRPr>
          </a:p>
          <a:p>
            <a:pPr marL="342900" indent="-342900">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They are the receptive, or </a:t>
            </a:r>
            <a:r>
              <a:rPr lang="en-US" altLang="zh-CN" sz="2000" dirty="0">
                <a:solidFill>
                  <a:srgbClr val="003399"/>
                </a:solidFill>
                <a:effectLst>
                  <a:outerShdw blurRad="38100" dist="38100" dir="2700000" algn="tl">
                    <a:srgbClr val="C0C0C0"/>
                  </a:outerShdw>
                </a:effectLst>
                <a:latin typeface="Arial" panose="020B0604020202020204" pitchFamily="34" charset="0"/>
              </a:rPr>
              <a:t>input</a:t>
            </a:r>
            <a:r>
              <a:rPr lang="en-US" altLang="zh-CN" sz="2000" dirty="0">
                <a:effectLst>
                  <a:outerShdw blurRad="38100" dist="38100" dir="2700000" algn="tl">
                    <a:srgbClr val="C0C0C0"/>
                  </a:outerShdw>
                </a:effectLst>
                <a:latin typeface="Arial" panose="020B0604020202020204" pitchFamily="34" charset="0"/>
              </a:rPr>
              <a:t>, regions of the neuron </a:t>
            </a:r>
          </a:p>
          <a:p>
            <a:pPr marL="342900" indent="-342900">
              <a:spcBef>
                <a:spcPct val="20000"/>
              </a:spcBef>
              <a:buFontTx/>
              <a:buChar char="•"/>
              <a:defRPr/>
            </a:pPr>
            <a:endParaRPr lang="en-US" altLang="zh-CN" sz="1000" dirty="0">
              <a:effectLst>
                <a:outerShdw blurRad="38100" dist="38100" dir="2700000" algn="tl">
                  <a:srgbClr val="C0C0C0"/>
                </a:outerShdw>
              </a:effectLst>
              <a:latin typeface="Arial" panose="020B0604020202020204" pitchFamily="34" charset="0"/>
            </a:endParaRPr>
          </a:p>
          <a:p>
            <a:pPr marL="342900" indent="-342900">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Electrical signals are conveyed as graded potentials (not action potentials)</a:t>
            </a:r>
          </a:p>
          <a:p>
            <a:pPr marL="342900" indent="-342900">
              <a:spcBef>
                <a:spcPct val="20000"/>
              </a:spcBef>
              <a:buFontTx/>
              <a:buChar char="•"/>
              <a:defRPr/>
            </a:pPr>
            <a:endParaRPr lang="zh-CN" altLang="en-US" dirty="0">
              <a:effectLst>
                <a:outerShdw blurRad="38100" dist="38100" dir="2700000" algn="tl">
                  <a:srgbClr val="C0C0C0"/>
                </a:outerShdw>
              </a:effectLst>
              <a:latin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133122" name="Rectangle 2"/>
          <p:cNvSpPr>
            <a:spLocks noGrp="1" noChangeArrowheads="1"/>
          </p:cNvSpPr>
          <p:nvPr>
            <p:ph type="title"/>
          </p:nvPr>
        </p:nvSpPr>
        <p:spPr/>
        <p:txBody>
          <a:bodyPr vert="horz" lIns="91440" tIns="45720" rIns="91440" bIns="45720" rtlCol="0" anchor="ctr">
            <a:normAutofit fontScale="90000"/>
          </a:bodyPr>
          <a:lstStyle/>
          <a:p>
            <a:r>
              <a:rPr lang="en-US" altLang="zh-CN" sz="4000" b="1" dirty="0">
                <a:effectLst>
                  <a:outerShdw blurRad="38100" dist="38100" dir="2700000" algn="tl">
                    <a:srgbClr val="C0C0C0"/>
                  </a:outerShdw>
                </a:effectLst>
                <a:latin typeface="Dauphin" pitchFamily="18" charset="0"/>
              </a:rPr>
              <a:t>Axons: structure</a:t>
            </a:r>
            <a:endParaRPr lang="zh-CN" altLang="en-US" sz="4000" b="1" dirty="0">
              <a:effectLst>
                <a:outerShdw blurRad="38100" dist="38100" dir="2700000" algn="tl">
                  <a:srgbClr val="C0C0C0"/>
                </a:outerShdw>
              </a:effectLst>
              <a:latin typeface="Dauphin" pitchFamily="18" charset="0"/>
            </a:endParaRPr>
          </a:p>
        </p:txBody>
      </p:sp>
      <p:sp>
        <p:nvSpPr>
          <p:cNvPr id="91141" name="灯片编号占位符 4"/>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90521A8-0E22-4227-B46A-15AFF6594C29}" type="slidenum">
              <a:rPr lang="zh-CN" altLang="en-US" sz="1400"/>
              <a:t>29</a:t>
            </a:fld>
            <a:endParaRPr lang="en-US" altLang="zh-CN" sz="1400"/>
          </a:p>
        </p:txBody>
      </p:sp>
      <p:pic>
        <p:nvPicPr>
          <p:cNvPr id="91139" name="Picture 4"/>
          <p:cNvPicPr>
            <a:picLocks noChangeAspect="1" noChangeArrowheads="1"/>
          </p:cNvPicPr>
          <p:nvPr/>
        </p:nvPicPr>
        <p:blipFill>
          <a:blip r:embed="rId2">
            <a:lum bright="-20000" contrast="40000"/>
            <a:extLst>
              <a:ext uri="{28A0092B-C50C-407E-A947-70E740481C1C}">
                <a14:useLocalDpi xmlns:a14="http://schemas.microsoft.com/office/drawing/2010/main" val="0"/>
              </a:ext>
            </a:extLst>
          </a:blip>
          <a:srcRect b="5025"/>
          <a:stretch>
            <a:fillRect/>
          </a:stretch>
        </p:blipFill>
        <p:spPr bwMode="auto">
          <a:xfrm>
            <a:off x="370414" y="1685678"/>
            <a:ext cx="7151371" cy="484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Rectangle 6"/>
          <p:cNvSpPr>
            <a:spLocks noChangeArrowheads="1"/>
          </p:cNvSpPr>
          <p:nvPr/>
        </p:nvSpPr>
        <p:spPr bwMode="auto">
          <a:xfrm>
            <a:off x="4693920" y="1991476"/>
            <a:ext cx="7498080" cy="3115233"/>
          </a:xfrm>
          <a:prstGeom prst="rect">
            <a:avLst/>
          </a:prstGeom>
          <a:solidFill>
            <a:schemeClr val="bg1"/>
          </a:solidFill>
          <a:ln w="9525">
            <a:noFill/>
            <a:miter lim="800000"/>
          </a:ln>
          <a:effectLst/>
        </p:spPr>
        <p:txBody>
          <a:bodyPr/>
          <a:lstStyle/>
          <a:p>
            <a:pPr marL="342900" indent="-342900">
              <a:lnSpc>
                <a:spcPct val="90000"/>
              </a:lnSpc>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Slender processes of uniform diameter arising from the hillock</a:t>
            </a:r>
          </a:p>
          <a:p>
            <a:pPr marL="342900" indent="-342900">
              <a:lnSpc>
                <a:spcPct val="90000"/>
              </a:lnSpc>
              <a:spcBef>
                <a:spcPct val="20000"/>
              </a:spcBef>
              <a:buFontTx/>
              <a:buChar char="•"/>
              <a:defRPr/>
            </a:pPr>
            <a:endParaRPr lang="en-US" altLang="zh-CN" sz="1000" dirty="0">
              <a:effectLst>
                <a:outerShdw blurRad="38100" dist="38100" dir="2700000" algn="tl">
                  <a:srgbClr val="C0C0C0"/>
                </a:outerShdw>
              </a:effectLst>
              <a:latin typeface="Arial" panose="020B0604020202020204" pitchFamily="34" charset="0"/>
            </a:endParaRPr>
          </a:p>
          <a:p>
            <a:pPr marL="342900" indent="-342900">
              <a:lnSpc>
                <a:spcPct val="90000"/>
              </a:lnSpc>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Long axons are called nerve fibers</a:t>
            </a:r>
          </a:p>
          <a:p>
            <a:pPr marL="342900" indent="-342900">
              <a:lnSpc>
                <a:spcPct val="90000"/>
              </a:lnSpc>
              <a:spcBef>
                <a:spcPct val="20000"/>
              </a:spcBef>
              <a:buFontTx/>
              <a:buChar char="•"/>
              <a:defRPr/>
            </a:pPr>
            <a:endParaRPr lang="en-US" altLang="zh-CN" sz="1000" dirty="0">
              <a:effectLst>
                <a:outerShdw blurRad="38100" dist="38100" dir="2700000" algn="tl">
                  <a:srgbClr val="C0C0C0"/>
                </a:outerShdw>
              </a:effectLst>
              <a:latin typeface="Arial" panose="020B0604020202020204" pitchFamily="34" charset="0"/>
            </a:endParaRPr>
          </a:p>
          <a:p>
            <a:pPr marL="342900" indent="-342900">
              <a:lnSpc>
                <a:spcPct val="90000"/>
              </a:lnSpc>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Usually there is only one un-branched axon per neuron</a:t>
            </a:r>
          </a:p>
          <a:p>
            <a:pPr marL="342900" indent="-342900">
              <a:lnSpc>
                <a:spcPct val="90000"/>
              </a:lnSpc>
              <a:spcBef>
                <a:spcPct val="20000"/>
              </a:spcBef>
              <a:buFontTx/>
              <a:buChar char="•"/>
              <a:defRPr/>
            </a:pPr>
            <a:endParaRPr lang="en-US" altLang="zh-CN" sz="1000" dirty="0">
              <a:effectLst>
                <a:outerShdw blurRad="38100" dist="38100" dir="2700000" algn="tl">
                  <a:srgbClr val="C0C0C0"/>
                </a:outerShdw>
              </a:effectLst>
              <a:latin typeface="Arial" panose="020B0604020202020204" pitchFamily="34" charset="0"/>
            </a:endParaRPr>
          </a:p>
          <a:p>
            <a:pPr marL="342900" indent="-342900">
              <a:lnSpc>
                <a:spcPct val="90000"/>
              </a:lnSpc>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Axonal terminal – branched terminus of an axon</a:t>
            </a:r>
            <a:endParaRPr lang="en-US" altLang="zh-CN" dirty="0">
              <a:effectLst>
                <a:outerShdw blurRad="38100" dist="38100" dir="2700000" algn="tl">
                  <a:srgbClr val="C0C0C0"/>
                </a:outerShdw>
              </a:effectLst>
              <a:latin typeface="Arial" panose="020B0604020202020204" pitchFamily="34" charset="0"/>
            </a:endParaRPr>
          </a:p>
          <a:p>
            <a:pPr marL="342900" indent="-342900">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Generate and transmit action potentials</a:t>
            </a:r>
            <a:endParaRPr lang="en-US" altLang="zh-CN" sz="1000" dirty="0">
              <a:effectLst>
                <a:outerShdw blurRad="38100" dist="38100" dir="2700000" algn="tl">
                  <a:srgbClr val="C0C0C0"/>
                </a:outerShdw>
              </a:effectLst>
              <a:latin typeface="Arial" panose="020B0604020202020204" pitchFamily="34" charset="0"/>
            </a:endParaRPr>
          </a:p>
          <a:p>
            <a:pPr marL="342900" indent="-342900">
              <a:spcBef>
                <a:spcPct val="20000"/>
              </a:spcBef>
              <a:buFontTx/>
              <a:buChar char="•"/>
              <a:defRPr/>
            </a:pPr>
            <a:r>
              <a:rPr lang="en-US" altLang="zh-CN" sz="2000" dirty="0">
                <a:effectLst>
                  <a:outerShdw blurRad="38100" dist="38100" dir="2700000" algn="tl">
                    <a:srgbClr val="C0C0C0"/>
                  </a:outerShdw>
                </a:effectLst>
                <a:latin typeface="Arial" panose="020B0604020202020204" pitchFamily="34" charset="0"/>
              </a:rPr>
              <a:t>Secrete neurotransmitters from the axonal terminals</a:t>
            </a:r>
            <a:endParaRPr lang="zh-CN" altLang="en-US" sz="2000" dirty="0">
              <a:effectLst>
                <a:outerShdw blurRad="38100" dist="38100" dir="2700000" algn="tl">
                  <a:srgbClr val="C0C0C0"/>
                </a:outerShdw>
              </a:effectLst>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fontAlgn="auto">
              <a:lnSpc>
                <a:spcPct val="120000"/>
              </a:lnSpc>
            </a:pPr>
            <a:r>
              <a:rPr lang="en-US" altLang="zh-CN" sz="2000" dirty="0"/>
              <a:t>2017</a:t>
            </a:r>
            <a:r>
              <a:rPr lang="zh-CN" altLang="en-US" sz="2000" dirty="0"/>
              <a:t>年</a:t>
            </a:r>
            <a:r>
              <a:rPr lang="en-US" altLang="zh-CN" sz="2000" dirty="0"/>
              <a:t>9</a:t>
            </a:r>
            <a:r>
              <a:rPr lang="zh-CN" altLang="en-US" sz="2000" dirty="0"/>
              <a:t>月</a:t>
            </a:r>
            <a:r>
              <a:rPr lang="en-US" altLang="zh-CN" sz="2000" dirty="0"/>
              <a:t>17</a:t>
            </a:r>
            <a:r>
              <a:rPr lang="zh-CN" altLang="en-US" sz="2000" dirty="0"/>
              <a:t>日，</a:t>
            </a:r>
            <a:r>
              <a:rPr lang="en-US" altLang="zh-CN" sz="2000" dirty="0"/>
              <a:t>《Lancet</a:t>
            </a:r>
            <a:r>
              <a:rPr lang="zh-CN" altLang="en-US" sz="2000" dirty="0"/>
              <a:t> </a:t>
            </a:r>
            <a:r>
              <a:rPr lang="en-US" altLang="zh-CN" sz="2000" dirty="0"/>
              <a:t>Neurology》</a:t>
            </a:r>
            <a:r>
              <a:rPr lang="zh-CN" altLang="en-US" sz="2000" dirty="0"/>
              <a:t>杂志上公布了</a:t>
            </a:r>
            <a:r>
              <a:rPr lang="en-US" altLang="zh-CN" sz="2000" dirty="0"/>
              <a:t>2015</a:t>
            </a:r>
            <a:r>
              <a:rPr lang="zh-CN" altLang="en-US" sz="2000" dirty="0"/>
              <a:t>年全球疾病负担研究（</a:t>
            </a:r>
            <a:r>
              <a:rPr lang="en-US" altLang="zh-CN" sz="2000" dirty="0"/>
              <a:t>Global</a:t>
            </a:r>
            <a:r>
              <a:rPr lang="zh-CN" altLang="en-US" sz="2000" dirty="0"/>
              <a:t> </a:t>
            </a:r>
            <a:r>
              <a:rPr lang="en-US" altLang="zh-CN" sz="2000" dirty="0"/>
              <a:t>Burden</a:t>
            </a:r>
            <a:r>
              <a:rPr lang="zh-CN" altLang="en-US" sz="2000" dirty="0"/>
              <a:t> </a:t>
            </a:r>
            <a:r>
              <a:rPr lang="en-US" altLang="zh-CN" sz="2000" dirty="0"/>
              <a:t>of</a:t>
            </a:r>
            <a:r>
              <a:rPr lang="zh-CN" altLang="en-US" sz="2000" dirty="0"/>
              <a:t> </a:t>
            </a:r>
            <a:r>
              <a:rPr lang="en-US" altLang="zh-CN" sz="2000" dirty="0"/>
              <a:t>Disease</a:t>
            </a:r>
            <a:r>
              <a:rPr lang="zh-CN" altLang="en-US" sz="2000" dirty="0"/>
              <a:t> </a:t>
            </a:r>
            <a:r>
              <a:rPr lang="en-US" altLang="zh-CN" sz="2000" dirty="0"/>
              <a:t>Study,</a:t>
            </a:r>
            <a:r>
              <a:rPr lang="zh-CN" altLang="en-US" sz="2000" dirty="0"/>
              <a:t> </a:t>
            </a:r>
            <a:r>
              <a:rPr lang="en-US" altLang="zh-CN" sz="2000" dirty="0"/>
              <a:t>GBD)</a:t>
            </a:r>
            <a:r>
              <a:rPr lang="zh-CN" altLang="en-US" sz="2000" dirty="0"/>
              <a:t>的数据，聚焦各种神经系统疾病的全球负担，包括患病率、死亡率、伤残调整寿命年（</a:t>
            </a:r>
            <a:r>
              <a:rPr lang="en-US" altLang="zh-CN" sz="2000" dirty="0"/>
              <a:t>DALYs)</a:t>
            </a:r>
            <a:r>
              <a:rPr lang="zh-CN" altLang="en-US" sz="2000" dirty="0"/>
              <a:t>等数据，其中神经系统疾病总共造成了</a:t>
            </a:r>
            <a:r>
              <a:rPr lang="en-US" altLang="zh-CN" sz="2000" dirty="0"/>
              <a:t>2.5</a:t>
            </a:r>
            <a:r>
              <a:rPr lang="zh-CN" altLang="en-US" sz="2000" dirty="0"/>
              <a:t>亿</a:t>
            </a:r>
            <a:r>
              <a:rPr lang="en-US" altLang="zh-CN" sz="2000" dirty="0"/>
              <a:t>DALYs,</a:t>
            </a:r>
            <a:r>
              <a:rPr lang="zh-CN" altLang="en-US" sz="2000" dirty="0"/>
              <a:t> 占全球</a:t>
            </a:r>
            <a:r>
              <a:rPr lang="en-US" altLang="zh-CN" sz="2000" dirty="0"/>
              <a:t>DALYSs</a:t>
            </a:r>
            <a:r>
              <a:rPr lang="zh-CN" altLang="en-US" sz="2000" dirty="0"/>
              <a:t>的</a:t>
            </a:r>
            <a:r>
              <a:rPr lang="en-US" altLang="zh-CN" sz="2000" dirty="0"/>
              <a:t>10.2%</a:t>
            </a:r>
            <a:r>
              <a:rPr lang="zh-CN" altLang="en-US" sz="2000" dirty="0"/>
              <a:t>，造成了</a:t>
            </a:r>
            <a:r>
              <a:rPr lang="en-US" altLang="zh-CN" sz="2000" dirty="0"/>
              <a:t>939.9</a:t>
            </a:r>
            <a:r>
              <a:rPr lang="zh-CN" altLang="en-US" sz="2000" dirty="0"/>
              <a:t>万死亡，占全球死亡的</a:t>
            </a:r>
            <a:r>
              <a:rPr lang="en-US" altLang="zh-CN" sz="2000" dirty="0"/>
              <a:t>16.8%</a:t>
            </a:r>
            <a:r>
              <a:rPr lang="zh-CN" altLang="en-US" sz="2000" dirty="0"/>
              <a:t>。</a:t>
            </a:r>
            <a:endParaRPr lang="en-US" altLang="zh-CN" sz="2000" dirty="0"/>
          </a:p>
        </p:txBody>
      </p:sp>
      <p:sp>
        <p:nvSpPr>
          <p:cNvPr id="2" name="Title 1"/>
          <p:cNvSpPr>
            <a:spLocks noGrp="1"/>
          </p:cNvSpPr>
          <p:nvPr>
            <p:ph type="title"/>
          </p:nvPr>
        </p:nvSpPr>
        <p:spPr/>
        <p:txBody>
          <a:bodyPr>
            <a:normAutofit fontScale="90000"/>
          </a:bodyPr>
          <a:lstStyle/>
          <a:p>
            <a:pPr algn="ctr"/>
            <a:r>
              <a:rPr lang="zh-CN" altLang="en-US" sz="3600" dirty="0"/>
              <a:t>神经系统疾病的全球负担</a:t>
            </a:r>
            <a:endParaRPr lang="en-US" sz="3600" dirty="0"/>
          </a:p>
        </p:txBody>
      </p:sp>
      <p:pic>
        <p:nvPicPr>
          <p:cNvPr id="4" name="Content Placeholder 4" descr="Graphical user interface, text, application, email&#10;&#10;Description automatically generated"/>
          <p:cNvPicPr>
            <a:picLocks noChangeAspect="1"/>
          </p:cNvPicPr>
          <p:nvPr/>
        </p:nvPicPr>
        <p:blipFill rotWithShape="1">
          <a:blip r:embed="rId2" cstate="screen"/>
          <a:srcRect/>
          <a:stretch>
            <a:fillRect/>
          </a:stretch>
        </p:blipFill>
        <p:spPr>
          <a:xfrm>
            <a:off x="1228722" y="3801110"/>
            <a:ext cx="9734546" cy="2376000"/>
          </a:xfrm>
          <a:prstGeom prst="rect">
            <a:avLst/>
          </a:prstGeom>
          <a:ln>
            <a:solidFill>
              <a:srgbClr val="FF0000"/>
            </a:solid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699" y="1364402"/>
            <a:ext cx="11162884" cy="4921498"/>
          </a:xfrm>
        </p:spPr>
        <p:txBody>
          <a:bodyPr>
            <a:noAutofit/>
          </a:bodyPr>
          <a:lstStyle/>
          <a:p>
            <a:pPr fontAlgn="auto">
              <a:lnSpc>
                <a:spcPts val="4000"/>
              </a:lnSpc>
            </a:pPr>
            <a:r>
              <a:rPr lang="zh-CN" altLang="en-US" dirty="0">
                <a:latin typeface="微软雅黑" panose="020B0503020204020204" charset="-122"/>
                <a:ea typeface="微软雅黑" panose="020B0503020204020204" charset="-122"/>
                <a:cs typeface="微软雅黑" panose="020B0503020204020204" charset="-122"/>
              </a:rPr>
              <a:t>细胞质中的细胞骨架主要由微管、微丝和神经丝组成。</a:t>
            </a:r>
          </a:p>
          <a:p>
            <a:pPr fontAlgn="auto">
              <a:lnSpc>
                <a:spcPts val="4000"/>
              </a:lnSpc>
            </a:pPr>
            <a:r>
              <a:rPr lang="zh-CN" altLang="en-US" dirty="0">
                <a:latin typeface="微软雅黑" panose="020B0503020204020204" charset="-122"/>
                <a:ea typeface="微软雅黑" panose="020B0503020204020204" charset="-122"/>
                <a:cs typeface="微软雅黑" panose="020B0503020204020204" charset="-122"/>
              </a:rPr>
              <a:t>细胞骨架是神经极性的基础并指导细胞内信号通路。</a:t>
            </a:r>
          </a:p>
        </p:txBody>
      </p:sp>
      <p:sp>
        <p:nvSpPr>
          <p:cNvPr id="2" name="标题 1"/>
          <p:cNvSpPr>
            <a:spLocks noGrp="1"/>
          </p:cNvSpPr>
          <p:nvPr>
            <p:ph type="title"/>
          </p:nvPr>
        </p:nvSpPr>
        <p:spPr/>
        <p:txBody>
          <a:bodyPr/>
          <a:lstStyle/>
          <a:p>
            <a:r>
              <a:rPr lang="zh-CN" altLang="en-US" dirty="0"/>
              <a:t>神经元细胞骨架</a:t>
            </a:r>
          </a:p>
        </p:txBody>
      </p:sp>
      <p:pic>
        <p:nvPicPr>
          <p:cNvPr id="4" name="图片 3"/>
          <p:cNvPicPr>
            <a:picLocks noChangeAspect="1"/>
          </p:cNvPicPr>
          <p:nvPr/>
        </p:nvPicPr>
        <p:blipFill>
          <a:blip r:embed="rId3"/>
          <a:stretch>
            <a:fillRect/>
          </a:stretch>
        </p:blipFill>
        <p:spPr>
          <a:xfrm>
            <a:off x="2273643" y="2587512"/>
            <a:ext cx="8259738" cy="410468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Autofit/>
          </a:bodyPr>
          <a:lstStyle/>
          <a:p>
            <a:pPr fontAlgn="auto">
              <a:lnSpc>
                <a:spcPct val="100000"/>
              </a:lnSpc>
            </a:pPr>
            <a:r>
              <a:rPr lang="zh-CN" altLang="en-US" sz="2000" dirty="0">
                <a:latin typeface="Songti TC" panose="02010600040101010101" pitchFamily="2" charset="-120"/>
                <a:ea typeface="Songti TC" panose="02010600040101010101" pitchFamily="2" charset="-120"/>
                <a:cs typeface="微软雅黑" panose="020B0503020204020204" charset="-122"/>
              </a:rPr>
              <a:t>大部分蛋白质被主动的从胞体运输到树突和轴突，少数蛋白质在树突和轴突中合成。</a:t>
            </a:r>
            <a:endParaRPr lang="en-US" altLang="zh-CN" sz="2000" dirty="0">
              <a:latin typeface="Songti TC" panose="02010600040101010101" pitchFamily="2" charset="-120"/>
              <a:ea typeface="Songti TC" panose="02010600040101010101" pitchFamily="2" charset="-120"/>
              <a:cs typeface="微软雅黑" panose="020B0503020204020204" charset="-122"/>
            </a:endParaRPr>
          </a:p>
          <a:p>
            <a:pPr fontAlgn="auto">
              <a:lnSpc>
                <a:spcPct val="100000"/>
              </a:lnSpc>
            </a:pPr>
            <a:r>
              <a:rPr lang="zh-CN" altLang="en-US" sz="2000" dirty="0">
                <a:latin typeface="Songti TC" panose="02010600040101010101" pitchFamily="2" charset="-120"/>
                <a:ea typeface="Songti TC" panose="02010600040101010101" pitchFamily="2" charset="-120"/>
                <a:cs typeface="微软雅黑" panose="020B0503020204020204" charset="-122"/>
              </a:rPr>
              <a:t>细胞膜中的蛋白质、脂质和糖类都部分程度参与信息识别与传递。</a:t>
            </a:r>
          </a:p>
          <a:p>
            <a:pPr fontAlgn="auto">
              <a:lnSpc>
                <a:spcPct val="100000"/>
              </a:lnSpc>
            </a:pPr>
            <a:r>
              <a:rPr lang="zh-CN" altLang="en-US" sz="2000" dirty="0">
                <a:latin typeface="Songti TC" panose="02010600040101010101" pitchFamily="2" charset="-120"/>
                <a:ea typeface="Songti TC" panose="02010600040101010101" pitchFamily="2" charset="-120"/>
                <a:cs typeface="微软雅黑" panose="020B0503020204020204" charset="-122"/>
              </a:rPr>
              <a:t>细胞器中的尼氏体负责合成蛋白质。</a:t>
            </a:r>
          </a:p>
          <a:p>
            <a:pPr fontAlgn="auto">
              <a:lnSpc>
                <a:spcPct val="100000"/>
              </a:lnSpc>
            </a:pPr>
            <a:endParaRPr lang="zh-CN" altLang="en-US" sz="2000" dirty="0">
              <a:latin typeface="Songti TC" panose="02010600040101010101" pitchFamily="2" charset="-120"/>
              <a:ea typeface="Songti TC" panose="02010600040101010101" pitchFamily="2" charset="-120"/>
              <a:cs typeface="微软雅黑" panose="020B0503020204020204" charset="-122"/>
            </a:endParaRPr>
          </a:p>
        </p:txBody>
      </p:sp>
      <p:sp>
        <p:nvSpPr>
          <p:cNvPr id="2" name="标题 1"/>
          <p:cNvSpPr>
            <a:spLocks noGrp="1"/>
          </p:cNvSpPr>
          <p:nvPr>
            <p:ph type="title"/>
          </p:nvPr>
        </p:nvSpPr>
        <p:spPr/>
        <p:txBody>
          <a:bodyPr/>
          <a:lstStyle/>
          <a:p>
            <a:r>
              <a:rPr lang="zh-CN" altLang="en-US" dirty="0"/>
              <a:t>神经元蛋白质合成和转运</a:t>
            </a:r>
          </a:p>
        </p:txBody>
      </p:sp>
      <p:pic>
        <p:nvPicPr>
          <p:cNvPr id="4" name="图片 3"/>
          <p:cNvPicPr>
            <a:picLocks noChangeAspect="1"/>
          </p:cNvPicPr>
          <p:nvPr/>
        </p:nvPicPr>
        <p:blipFill>
          <a:blip r:embed="rId3"/>
          <a:stretch>
            <a:fillRect/>
          </a:stretch>
        </p:blipFill>
        <p:spPr>
          <a:xfrm>
            <a:off x="1976567" y="3315926"/>
            <a:ext cx="2410081" cy="3133568"/>
          </a:xfrm>
          <a:prstGeom prst="rect">
            <a:avLst/>
          </a:prstGeom>
        </p:spPr>
      </p:pic>
      <p:pic>
        <p:nvPicPr>
          <p:cNvPr id="5" name="图片 4"/>
          <p:cNvPicPr>
            <a:picLocks noChangeAspect="1"/>
          </p:cNvPicPr>
          <p:nvPr/>
        </p:nvPicPr>
        <p:blipFill>
          <a:blip r:embed="rId4"/>
          <a:stretch>
            <a:fillRect/>
          </a:stretch>
        </p:blipFill>
        <p:spPr>
          <a:xfrm>
            <a:off x="5016842" y="2893442"/>
            <a:ext cx="5428631" cy="357211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ja-JP" altLang="en-US">
                <a:latin typeface="Songti TC" panose="02010600040101010101" pitchFamily="2" charset="-120"/>
                <a:ea typeface="Songti TC" panose="02010600040101010101" pitchFamily="2" charset="-120"/>
              </a:rPr>
              <a:t>神经元的树突上点缀有树突棘 </a:t>
            </a:r>
            <a:r>
              <a:rPr lang="en-US" altLang="ja-JP" dirty="0">
                <a:latin typeface="Songti TC" panose="02010600040101010101" pitchFamily="2" charset="-120"/>
                <a:ea typeface="Songti TC" panose="02010600040101010101" pitchFamily="2" charset="-120"/>
              </a:rPr>
              <a:t>(</a:t>
            </a:r>
            <a:r>
              <a:rPr lang="en-US" altLang="ja-JP" dirty="0" err="1">
                <a:latin typeface="Songti TC" panose="02010600040101010101" pitchFamily="2" charset="-120"/>
                <a:ea typeface="Songti TC" panose="02010600040101010101" pitchFamily="2" charset="-120"/>
              </a:rPr>
              <a:t>dendrilic</a:t>
            </a:r>
            <a:r>
              <a:rPr lang="en-US" altLang="ja-JP" dirty="0">
                <a:latin typeface="Songti TC" panose="02010600040101010101" pitchFamily="2" charset="-120"/>
                <a:ea typeface="Songti TC" panose="02010600040101010101" pitchFamily="2" charset="-120"/>
              </a:rPr>
              <a:t> spine) </a:t>
            </a:r>
            <a:r>
              <a:rPr lang="ja-JP" altLang="en-US">
                <a:latin typeface="Songti TC" panose="02010600040101010101" pitchFamily="2" charset="-120"/>
                <a:ea typeface="Songti TC" panose="02010600040101010101" pitchFamily="2" charset="-120"/>
              </a:rPr>
              <a:t>的小突起</a:t>
            </a:r>
            <a:r>
              <a:rPr lang="zh-CN" altLang="en-US" dirty="0">
                <a:latin typeface="Songti TC" panose="02010600040101010101" pitchFamily="2" charset="-120"/>
                <a:ea typeface="Songti TC" panose="02010600040101010101" pitchFamily="2" charset="-120"/>
              </a:rPr>
              <a:t>，是脑和脊髓的重要结构标志。</a:t>
            </a:r>
            <a:endParaRPr lang="ja-JP" altLang="en-US">
              <a:latin typeface="Songti TC" panose="02010600040101010101" pitchFamily="2" charset="-120"/>
              <a:ea typeface="Songti TC" panose="02010600040101010101" pitchFamily="2" charset="-120"/>
            </a:endParaRPr>
          </a:p>
          <a:p>
            <a:endParaRPr lang="en-US" dirty="0">
              <a:latin typeface="Songti TC" panose="02010600040101010101" pitchFamily="2" charset="-120"/>
              <a:ea typeface="Songti TC" panose="02010600040101010101" pitchFamily="2" charset="-120"/>
            </a:endParaRPr>
          </a:p>
        </p:txBody>
      </p:sp>
      <p:sp>
        <p:nvSpPr>
          <p:cNvPr id="3" name="Title 2"/>
          <p:cNvSpPr>
            <a:spLocks noGrp="1"/>
          </p:cNvSpPr>
          <p:nvPr>
            <p:ph type="title"/>
          </p:nvPr>
        </p:nvSpPr>
        <p:spPr/>
        <p:txBody>
          <a:bodyPr>
            <a:noAutofit/>
          </a:bodyPr>
          <a:lstStyle/>
          <a:p>
            <a:r>
              <a:rPr lang="ja-JP" altLang="en-US" sz="2800">
                <a:latin typeface="Songti TC" panose="02010600040101010101" pitchFamily="2" charset="-120"/>
                <a:ea typeface="Songti TC" panose="02010600040101010101" pitchFamily="2" charset="-120"/>
              </a:rPr>
              <a:t>神经系统含有神经元与神经胶质细胞 </a:t>
            </a:r>
            <a:endParaRPr lang="en-US" sz="2800" dirty="0">
              <a:latin typeface="Songti TC" panose="02010600040101010101" pitchFamily="2" charset="-120"/>
              <a:ea typeface="Songti TC" panose="02010600040101010101" pitchFamily="2" charset="-120"/>
            </a:endParaRPr>
          </a:p>
        </p:txBody>
      </p:sp>
      <p:pic>
        <p:nvPicPr>
          <p:cNvPr id="4" name="图片 4"/>
          <p:cNvPicPr>
            <a:picLocks noChangeAspect="1"/>
          </p:cNvPicPr>
          <p:nvPr/>
        </p:nvPicPr>
        <p:blipFill>
          <a:blip r:embed="rId3"/>
          <a:stretch>
            <a:fillRect/>
          </a:stretch>
        </p:blipFill>
        <p:spPr>
          <a:xfrm>
            <a:off x="1339728" y="2584496"/>
            <a:ext cx="5034533" cy="4110361"/>
          </a:xfrm>
          <a:prstGeom prst="rect">
            <a:avLst/>
          </a:prstGeom>
        </p:spPr>
      </p:pic>
      <p:sp>
        <p:nvSpPr>
          <p:cNvPr id="7" name="TextBox 6"/>
          <p:cNvSpPr txBox="1"/>
          <p:nvPr/>
        </p:nvSpPr>
        <p:spPr>
          <a:xfrm>
            <a:off x="658699" y="6387080"/>
            <a:ext cx="5133370" cy="307777"/>
          </a:xfrm>
          <a:prstGeom prst="rect">
            <a:avLst/>
          </a:prstGeom>
          <a:noFill/>
        </p:spPr>
        <p:txBody>
          <a:bodyPr wrap="square">
            <a:spAutoFit/>
          </a:bodyPr>
          <a:lstStyle/>
          <a:p>
            <a:r>
              <a:rPr lang="en-US" altLang="zh-CN" sz="1400" dirty="0">
                <a:latin typeface="微软雅黑" panose="020B0503020204020204" charset="-122"/>
                <a:ea typeface="微软雅黑" panose="020B0503020204020204" charset="-122"/>
                <a:cs typeface="微软雅黑" panose="020B0503020204020204" charset="-122"/>
              </a:rPr>
              <a:t>19</a:t>
            </a:r>
            <a:r>
              <a:rPr lang="zh-CN" altLang="en-US" sz="1400" dirty="0">
                <a:latin typeface="微软雅黑" panose="020B0503020204020204" charset="-122"/>
                <a:ea typeface="微软雅黑" panose="020B0503020204020204" charset="-122"/>
                <a:cs typeface="微软雅黑" panose="020B0503020204020204" charset="-122"/>
              </a:rPr>
              <a:t>世纪通过高尔基染色，第一次看到了单个神经元</a:t>
            </a:r>
            <a:endParaRPr lang="en-US" sz="1400" dirty="0"/>
          </a:p>
        </p:txBody>
      </p:sp>
      <p:pic>
        <p:nvPicPr>
          <p:cNvPr id="6" name="Picture 5" descr="A close-up of a plant&#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8715" y="1977188"/>
            <a:ext cx="2375550" cy="476720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248" y="1676310"/>
            <a:ext cx="8960359" cy="477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Rectangle 4"/>
          <p:cNvSpPr>
            <a:spLocks noGrp="1" noChangeArrowheads="1"/>
          </p:cNvSpPr>
          <p:nvPr>
            <p:ph type="title"/>
          </p:nvPr>
        </p:nvSpPr>
        <p:spPr/>
        <p:txBody>
          <a:bodyPr>
            <a:normAutofit fontScale="90000"/>
          </a:bodyPr>
          <a:lstStyle/>
          <a:p>
            <a:pPr>
              <a:defRPr/>
            </a:pPr>
            <a:r>
              <a:rPr lang="zh-CN" altLang="en-US" sz="4000" b="1" dirty="0">
                <a:effectLst>
                  <a:outerShdw blurRad="38100" dist="38100" dir="2700000" algn="tl">
                    <a:srgbClr val="C0C0C0"/>
                  </a:outerShdw>
                </a:effectLst>
                <a:latin typeface="Dauphin" pitchFamily="18" charset="0"/>
              </a:rPr>
              <a:t>神经元分类</a:t>
            </a:r>
            <a:endParaRPr lang="en-US" altLang="zh-CN" sz="4000" b="1" dirty="0">
              <a:effectLst>
                <a:outerShdw blurRad="38100" dist="38100" dir="2700000" algn="tl">
                  <a:srgbClr val="C0C0C0"/>
                </a:outerShdw>
              </a:effectLst>
              <a:latin typeface="Dauphin" pitchFamily="18" charset="0"/>
            </a:endParaRPr>
          </a:p>
        </p:txBody>
      </p:sp>
      <p:sp>
        <p:nvSpPr>
          <p:cNvPr id="6148" name="灯片编号占位符 1"/>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7D4112F9-1932-4CF2-AE97-F7B5E7E87A8F}" type="slidenum">
              <a:rPr lang="zh-CN" altLang="en-US" sz="1400"/>
              <a:t>33</a:t>
            </a:fld>
            <a:endParaRPr lang="en-US" altLang="zh-CN"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sz="quarter" idx="10"/>
          </p:nvPr>
        </p:nvSpPr>
        <p:spPr/>
        <p:txBody>
          <a:bodyPr/>
          <a:lstStyle/>
          <a:p>
            <a:pPr>
              <a:spcBef>
                <a:spcPts val="1200"/>
              </a:spcBef>
              <a:defRPr/>
            </a:pPr>
            <a:r>
              <a:rPr lang="en-US" altLang="zh-CN" sz="2000" dirty="0">
                <a:effectLst>
                  <a:outerShdw blurRad="38100" dist="38100" dir="2700000" algn="tl">
                    <a:srgbClr val="C0C0C0"/>
                  </a:outerShdw>
                </a:effectLst>
                <a:latin typeface="Arial" panose="020B0604020202020204" pitchFamily="34" charset="0"/>
              </a:rPr>
              <a:t>Structural classification </a:t>
            </a:r>
          </a:p>
          <a:p>
            <a:pPr>
              <a:spcBef>
                <a:spcPts val="1200"/>
              </a:spcBef>
              <a:defRPr/>
            </a:pPr>
            <a:endParaRPr lang="en-US" altLang="zh-CN" sz="800" dirty="0">
              <a:effectLst>
                <a:outerShdw blurRad="38100" dist="38100" dir="2700000" algn="tl">
                  <a:srgbClr val="C0C0C0"/>
                </a:outerShdw>
              </a:effectLst>
              <a:latin typeface="Arial" panose="020B0604020202020204" pitchFamily="34" charset="0"/>
            </a:endParaRPr>
          </a:p>
          <a:p>
            <a:pPr lvl="1">
              <a:spcBef>
                <a:spcPts val="1200"/>
              </a:spcBef>
              <a:defRPr/>
            </a:pPr>
            <a:r>
              <a:rPr lang="en-US" altLang="zh-CN" sz="2000" dirty="0" err="1">
                <a:solidFill>
                  <a:srgbClr val="FF0000"/>
                </a:solidFill>
                <a:effectLst>
                  <a:outerShdw blurRad="38100" dist="38100" dir="2700000" algn="tl">
                    <a:srgbClr val="C0C0C0"/>
                  </a:outerShdw>
                </a:effectLst>
                <a:latin typeface="Arial" panose="020B0604020202020204" pitchFamily="34" charset="0"/>
              </a:rPr>
              <a:t>Multipolar</a:t>
            </a:r>
            <a:r>
              <a:rPr lang="en-US" altLang="zh-CN" sz="2000" dirty="0">
                <a:effectLst>
                  <a:outerShdw blurRad="38100" dist="38100" dir="2700000" algn="tl">
                    <a:srgbClr val="C0C0C0"/>
                  </a:outerShdw>
                </a:effectLst>
                <a:latin typeface="Arial" panose="020B0604020202020204" pitchFamily="34" charset="0"/>
              </a:rPr>
              <a:t> – possess more than two processes</a:t>
            </a:r>
          </a:p>
          <a:p>
            <a:pPr lvl="2">
              <a:spcBef>
                <a:spcPts val="1200"/>
              </a:spcBef>
              <a:defRPr/>
            </a:pPr>
            <a:r>
              <a:rPr lang="en-US" altLang="zh-CN" dirty="0">
                <a:effectLst>
                  <a:outerShdw blurRad="38100" dist="38100" dir="2700000" algn="tl">
                    <a:srgbClr val="C0C0C0"/>
                  </a:outerShdw>
                </a:effectLst>
                <a:latin typeface="Arial" panose="020B0604020202020204" pitchFamily="34" charset="0"/>
              </a:rPr>
              <a:t>Numerous dendrites and one axon</a:t>
            </a:r>
          </a:p>
          <a:p>
            <a:pPr lvl="2">
              <a:spcBef>
                <a:spcPts val="1200"/>
              </a:spcBef>
              <a:defRPr/>
            </a:pPr>
            <a:endParaRPr lang="en-US" altLang="zh-CN" sz="800" dirty="0">
              <a:effectLst>
                <a:outerShdw blurRad="38100" dist="38100" dir="2700000" algn="tl">
                  <a:srgbClr val="C0C0C0"/>
                </a:outerShdw>
              </a:effectLst>
              <a:latin typeface="Arial" panose="020B0604020202020204" pitchFamily="34" charset="0"/>
            </a:endParaRPr>
          </a:p>
          <a:p>
            <a:pPr lvl="1">
              <a:spcBef>
                <a:spcPts val="1200"/>
              </a:spcBef>
              <a:defRPr/>
            </a:pPr>
            <a:r>
              <a:rPr lang="en-US" altLang="zh-CN" sz="2000" dirty="0">
                <a:solidFill>
                  <a:srgbClr val="FF0000"/>
                </a:solidFill>
                <a:effectLst>
                  <a:outerShdw blurRad="38100" dist="38100" dir="2700000" algn="tl">
                    <a:srgbClr val="C0C0C0"/>
                  </a:outerShdw>
                </a:effectLst>
                <a:latin typeface="Arial" panose="020B0604020202020204" pitchFamily="34" charset="0"/>
              </a:rPr>
              <a:t>Unipolar</a:t>
            </a:r>
            <a:r>
              <a:rPr lang="en-US" altLang="zh-CN" sz="2000" dirty="0">
                <a:effectLst>
                  <a:outerShdw blurRad="38100" dist="38100" dir="2700000" algn="tl">
                    <a:srgbClr val="C0C0C0"/>
                  </a:outerShdw>
                </a:effectLst>
                <a:latin typeface="Arial" panose="020B0604020202020204" pitchFamily="34" charset="0"/>
              </a:rPr>
              <a:t> (</a:t>
            </a:r>
            <a:r>
              <a:rPr lang="en-US" altLang="zh-CN" sz="2000" dirty="0" err="1">
                <a:effectLst>
                  <a:outerShdw blurRad="38100" dist="38100" dir="2700000" algn="tl">
                    <a:srgbClr val="C0C0C0"/>
                  </a:outerShdw>
                </a:effectLst>
                <a:latin typeface="Arial" panose="020B0604020202020204" pitchFamily="34" charset="0"/>
              </a:rPr>
              <a:t>pseudounipolar</a:t>
            </a:r>
            <a:r>
              <a:rPr lang="en-US" altLang="zh-CN" sz="2000" dirty="0">
                <a:effectLst>
                  <a:outerShdw blurRad="38100" dist="38100" dir="2700000" algn="tl">
                    <a:srgbClr val="C0C0C0"/>
                  </a:outerShdw>
                </a:effectLst>
                <a:latin typeface="Arial" panose="020B0604020202020204" pitchFamily="34" charset="0"/>
              </a:rPr>
              <a:t>) – possess one short, single process</a:t>
            </a:r>
          </a:p>
          <a:p>
            <a:pPr lvl="2">
              <a:spcBef>
                <a:spcPts val="1200"/>
              </a:spcBef>
              <a:defRPr/>
            </a:pPr>
            <a:r>
              <a:rPr lang="en-US" altLang="zh-CN" dirty="0">
                <a:effectLst>
                  <a:outerShdw blurRad="38100" dist="38100" dir="2700000" algn="tl">
                    <a:srgbClr val="C0C0C0"/>
                  </a:outerShdw>
                </a:effectLst>
                <a:latin typeface="Arial" panose="020B0604020202020204" pitchFamily="34" charset="0"/>
              </a:rPr>
              <a:t>Start as bipolar neurons during development</a:t>
            </a:r>
          </a:p>
          <a:p>
            <a:pPr lvl="2">
              <a:spcBef>
                <a:spcPts val="1200"/>
              </a:spcBef>
              <a:defRPr/>
            </a:pPr>
            <a:endParaRPr lang="en-US" altLang="zh-CN" sz="800" dirty="0">
              <a:effectLst>
                <a:outerShdw blurRad="38100" dist="38100" dir="2700000" algn="tl">
                  <a:srgbClr val="C0C0C0"/>
                </a:outerShdw>
              </a:effectLst>
              <a:latin typeface="Arial" panose="020B0604020202020204" pitchFamily="34" charset="0"/>
            </a:endParaRPr>
          </a:p>
          <a:p>
            <a:pPr lvl="1">
              <a:spcBef>
                <a:spcPts val="1200"/>
              </a:spcBef>
              <a:defRPr/>
            </a:pPr>
            <a:r>
              <a:rPr lang="en-US" altLang="zh-CN" sz="2000" dirty="0">
                <a:solidFill>
                  <a:srgbClr val="FF0000"/>
                </a:solidFill>
                <a:effectLst>
                  <a:outerShdw blurRad="38100" dist="38100" dir="2700000" algn="tl">
                    <a:srgbClr val="C0C0C0"/>
                  </a:outerShdw>
                </a:effectLst>
                <a:latin typeface="Arial" panose="020B0604020202020204" pitchFamily="34" charset="0"/>
              </a:rPr>
              <a:t>Bipolar</a:t>
            </a:r>
            <a:r>
              <a:rPr lang="en-US" altLang="zh-CN" sz="2000" dirty="0">
                <a:effectLst>
                  <a:outerShdw blurRad="38100" dist="38100" dir="2700000" algn="tl">
                    <a:srgbClr val="C0C0C0"/>
                  </a:outerShdw>
                </a:effectLst>
                <a:latin typeface="Arial" panose="020B0604020202020204" pitchFamily="34" charset="0"/>
              </a:rPr>
              <a:t> – possess two processes</a:t>
            </a:r>
          </a:p>
          <a:p>
            <a:pPr lvl="2">
              <a:spcBef>
                <a:spcPts val="1200"/>
              </a:spcBef>
              <a:defRPr/>
            </a:pPr>
            <a:r>
              <a:rPr lang="en-US" altLang="zh-CN" dirty="0">
                <a:effectLst>
                  <a:outerShdw blurRad="38100" dist="38100" dir="2700000" algn="tl">
                    <a:srgbClr val="C0C0C0"/>
                  </a:outerShdw>
                </a:effectLst>
                <a:latin typeface="Arial" panose="020B0604020202020204" pitchFamily="34" charset="0"/>
              </a:rPr>
              <a:t>Rare neurons – found in some special sensory organs</a:t>
            </a:r>
            <a:endParaRPr lang="zh-CN" altLang="en-US" dirty="0">
              <a:effectLst>
                <a:outerShdw blurRad="38100" dist="38100" dir="2700000" algn="tl">
                  <a:srgbClr val="C0C0C0"/>
                </a:outerShdw>
              </a:effectLst>
              <a:latin typeface="Arial" panose="020B0604020202020204" pitchFamily="34" charset="0"/>
            </a:endParaRPr>
          </a:p>
        </p:txBody>
      </p:sp>
      <p:sp>
        <p:nvSpPr>
          <p:cNvPr id="139266" name="Rectangle 2"/>
          <p:cNvSpPr>
            <a:spLocks noGrp="1" noChangeArrowheads="1"/>
          </p:cNvSpPr>
          <p:nvPr>
            <p:ph type="title"/>
          </p:nvPr>
        </p:nvSpPr>
        <p:spPr/>
        <p:txBody>
          <a:bodyPr>
            <a:normAutofit fontScale="90000"/>
          </a:bodyPr>
          <a:lstStyle/>
          <a:p>
            <a:pPr eaLnBrk="1" hangingPunct="1">
              <a:defRPr/>
            </a:pPr>
            <a:r>
              <a:rPr lang="zh-CN" altLang="en-US" sz="4000" b="1" dirty="0">
                <a:effectLst>
                  <a:outerShdw blurRad="38100" dist="38100" dir="2700000" algn="tl">
                    <a:srgbClr val="C0C0C0"/>
                  </a:outerShdw>
                </a:effectLst>
                <a:latin typeface="Dauphin" pitchFamily="18" charset="0"/>
              </a:rPr>
              <a:t>神经元分类</a:t>
            </a:r>
          </a:p>
        </p:txBody>
      </p:sp>
      <p:sp>
        <p:nvSpPr>
          <p:cNvPr id="7172" name="灯片编号占位符 3"/>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27A17EE-826E-420C-8127-0C6FA2A662E5}" type="slidenum">
              <a:rPr lang="zh-CN" altLang="en-US" sz="1400"/>
              <a:t>34</a:t>
            </a:fld>
            <a:endParaRPr lang="en-US" altLang="zh-CN" sz="1400"/>
          </a:p>
        </p:txBody>
      </p:sp>
      <p:pic>
        <p:nvPicPr>
          <p:cNvPr id="717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9289" y="1032734"/>
            <a:ext cx="2841294" cy="2275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9289" y="3399040"/>
            <a:ext cx="2841294" cy="3336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140290" name="Rectangle 2"/>
          <p:cNvSpPr>
            <a:spLocks noGrp="1" noChangeArrowheads="1"/>
          </p:cNvSpPr>
          <p:nvPr>
            <p:ph type="title"/>
          </p:nvPr>
        </p:nvSpPr>
        <p:spPr/>
        <p:txBody>
          <a:bodyPr>
            <a:normAutofit fontScale="90000"/>
          </a:bodyPr>
          <a:lstStyle/>
          <a:p>
            <a:pPr eaLnBrk="1" hangingPunct="1">
              <a:defRPr/>
            </a:pPr>
            <a:r>
              <a:rPr lang="zh-CN" altLang="en-US" sz="4000" b="1" dirty="0">
                <a:effectLst>
                  <a:outerShdw blurRad="38100" dist="38100" dir="2700000" algn="tl">
                    <a:srgbClr val="C0C0C0"/>
                  </a:outerShdw>
                </a:effectLst>
                <a:latin typeface="Dauphin" pitchFamily="18" charset="0"/>
              </a:rPr>
              <a:t>神经元分类</a:t>
            </a:r>
          </a:p>
        </p:txBody>
      </p:sp>
      <p:sp>
        <p:nvSpPr>
          <p:cNvPr id="8195" name="灯片编号占位符 4"/>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2FC7D05-1F57-46DE-9A7E-D1FB451DC21B}" type="slidenum">
              <a:rPr lang="zh-CN" altLang="en-US" sz="1400"/>
              <a:t>35</a:t>
            </a:fld>
            <a:endParaRPr lang="en-US" altLang="zh-CN" sz="1400"/>
          </a:p>
        </p:txBody>
      </p:sp>
      <p:pic>
        <p:nvPicPr>
          <p:cNvPr id="819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898" y="777271"/>
            <a:ext cx="5103695" cy="577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4"/>
          <p:cNvPicPr>
            <a:picLocks noGrp="1" noChangeAspect="1" noChangeArrowheads="1"/>
          </p:cNvPicPr>
          <p:nvPr>
            <p:ph sz="quarter" idx="10"/>
          </p:nvPr>
        </p:nvPicPr>
        <p:blipFill>
          <a:blip r:embed="rId2">
            <a:lum bright="-20000" contrast="40000"/>
            <a:extLst>
              <a:ext uri="{28A0092B-C50C-407E-A947-70E740481C1C}">
                <a14:useLocalDpi xmlns:a14="http://schemas.microsoft.com/office/drawing/2010/main" val="0"/>
              </a:ext>
            </a:extLst>
          </a:blip>
          <a:stretch>
            <a:fillRect/>
          </a:stretch>
        </p:blipFill>
        <p:spPr>
          <a:xfrm>
            <a:off x="1940521" y="1685925"/>
            <a:ext cx="8599884" cy="4921250"/>
          </a:xfrm>
          <a:noFill/>
        </p:spPr>
      </p:pic>
      <p:sp>
        <p:nvSpPr>
          <p:cNvPr id="144386" name="Rectangle 2"/>
          <p:cNvSpPr>
            <a:spLocks noGrp="1" noChangeArrowheads="1"/>
          </p:cNvSpPr>
          <p:nvPr>
            <p:ph type="title"/>
          </p:nvPr>
        </p:nvSpPr>
        <p:spPr/>
        <p:txBody>
          <a:bodyPr>
            <a:normAutofit fontScale="90000"/>
          </a:bodyPr>
          <a:lstStyle/>
          <a:p>
            <a:pPr eaLnBrk="1" hangingPunct="1">
              <a:defRPr/>
            </a:pPr>
            <a:r>
              <a:rPr lang="zh-CN" altLang="en-US" sz="4000" b="1" dirty="0">
                <a:effectLst>
                  <a:outerShdw blurRad="38100" dist="38100" dir="2700000" algn="tl">
                    <a:srgbClr val="C0C0C0"/>
                  </a:outerShdw>
                </a:effectLst>
                <a:latin typeface="Dauphin" pitchFamily="18" charset="0"/>
              </a:rPr>
              <a:t>神经元分类</a:t>
            </a:r>
          </a:p>
        </p:txBody>
      </p:sp>
      <p:sp>
        <p:nvSpPr>
          <p:cNvPr id="12292" name="灯片编号占位符 3"/>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5D3542B-4BCB-4030-BA22-BEC0C4619A86}" type="slidenum">
              <a:rPr lang="zh-CN" altLang="en-US" sz="1400"/>
              <a:t>36</a:t>
            </a:fld>
            <a:endParaRPr lang="en-US" altLang="zh-CN"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sz="quarter" idx="10"/>
          </p:nvPr>
        </p:nvSpPr>
        <p:spPr/>
        <p:txBody>
          <a:bodyPr/>
          <a:lstStyle/>
          <a:p>
            <a:pPr>
              <a:buNone/>
              <a:defRPr/>
            </a:pPr>
            <a:endParaRPr lang="en-US" altLang="zh-CN" dirty="0">
              <a:latin typeface="Arial" panose="020B0604020202020204" pitchFamily="34" charset="0"/>
            </a:endParaRPr>
          </a:p>
          <a:p>
            <a:pPr>
              <a:defRPr/>
            </a:pPr>
            <a:r>
              <a:rPr lang="en-US" altLang="zh-CN" sz="2400" dirty="0">
                <a:solidFill>
                  <a:srgbClr val="FF0000"/>
                </a:solidFill>
                <a:effectLst>
                  <a:outerShdw blurRad="38100" dist="38100" dir="2700000" algn="tl">
                    <a:srgbClr val="C0C0C0"/>
                  </a:outerShdw>
                </a:effectLst>
                <a:latin typeface="Arial" panose="020B0604020202020204" pitchFamily="34" charset="0"/>
              </a:rPr>
              <a:t>Sensory (afferent) neurons </a:t>
            </a:r>
            <a:r>
              <a:rPr lang="en-US" altLang="zh-CN" sz="2000" dirty="0">
                <a:effectLst>
                  <a:outerShdw blurRad="38100" dist="38100" dir="2700000" algn="tl">
                    <a:srgbClr val="C0C0C0"/>
                  </a:outerShdw>
                </a:effectLst>
                <a:latin typeface="Arial" panose="020B0604020202020204" pitchFamily="34" charset="0"/>
              </a:rPr>
              <a:t>–  transmit impulses toward the CNS</a:t>
            </a:r>
          </a:p>
          <a:p>
            <a:pPr>
              <a:defRPr/>
            </a:pPr>
            <a:endParaRPr lang="en-US" altLang="zh-CN" sz="1000" dirty="0">
              <a:effectLst>
                <a:outerShdw blurRad="38100" dist="38100" dir="2700000" algn="tl">
                  <a:srgbClr val="C0C0C0"/>
                </a:outerShdw>
              </a:effectLst>
              <a:latin typeface="Arial" panose="020B0604020202020204" pitchFamily="34" charset="0"/>
            </a:endParaRPr>
          </a:p>
          <a:p>
            <a:pPr lvl="1">
              <a:spcBef>
                <a:spcPts val="1000"/>
              </a:spcBef>
              <a:defRPr/>
            </a:pPr>
            <a:r>
              <a:rPr lang="en-US" altLang="zh-CN" sz="2000" dirty="0">
                <a:effectLst>
                  <a:outerShdw blurRad="38100" dist="38100" dir="2700000" algn="tl">
                    <a:srgbClr val="C0C0C0"/>
                  </a:outerShdw>
                </a:effectLst>
                <a:latin typeface="Arial" panose="020B0604020202020204" pitchFamily="34" charset="0"/>
              </a:rPr>
              <a:t>Virtually all are </a:t>
            </a:r>
            <a:r>
              <a:rPr lang="en-US" altLang="zh-CN" sz="2000" i="1" dirty="0" err="1">
                <a:solidFill>
                  <a:srgbClr val="003399"/>
                </a:solidFill>
                <a:effectLst>
                  <a:outerShdw blurRad="38100" dist="38100" dir="2700000" algn="tl">
                    <a:srgbClr val="C0C0C0"/>
                  </a:outerShdw>
                </a:effectLst>
                <a:latin typeface="Arial" panose="020B0604020202020204" pitchFamily="34" charset="0"/>
              </a:rPr>
              <a:t>unipolar</a:t>
            </a:r>
            <a:r>
              <a:rPr lang="en-US" altLang="zh-CN" sz="2000" dirty="0">
                <a:effectLst>
                  <a:outerShdw blurRad="38100" dist="38100" dir="2700000" algn="tl">
                    <a:srgbClr val="C0C0C0"/>
                  </a:outerShdw>
                </a:effectLst>
                <a:latin typeface="Arial" panose="020B0604020202020204" pitchFamily="34" charset="0"/>
              </a:rPr>
              <a:t> neurons</a:t>
            </a:r>
          </a:p>
          <a:p>
            <a:pPr lvl="1">
              <a:spcBef>
                <a:spcPts val="1000"/>
              </a:spcBef>
              <a:defRPr/>
            </a:pPr>
            <a:endParaRPr lang="en-US" altLang="zh-CN" sz="1000" dirty="0">
              <a:effectLst>
                <a:outerShdw blurRad="38100" dist="38100" dir="2700000" algn="tl">
                  <a:srgbClr val="C0C0C0"/>
                </a:outerShdw>
              </a:effectLst>
              <a:latin typeface="Arial" panose="020B0604020202020204" pitchFamily="34" charset="0"/>
            </a:endParaRPr>
          </a:p>
          <a:p>
            <a:pPr lvl="1">
              <a:spcBef>
                <a:spcPts val="1000"/>
              </a:spcBef>
              <a:defRPr/>
            </a:pPr>
            <a:r>
              <a:rPr lang="en-US" altLang="zh-CN" sz="2000" dirty="0">
                <a:effectLst>
                  <a:outerShdw blurRad="38100" dist="38100" dir="2700000" algn="tl">
                    <a:srgbClr val="C0C0C0"/>
                  </a:outerShdw>
                </a:effectLst>
                <a:latin typeface="Arial" panose="020B0604020202020204" pitchFamily="34" charset="0"/>
              </a:rPr>
              <a:t>Cell bodies in ganglia outside the CNS</a:t>
            </a:r>
          </a:p>
          <a:p>
            <a:pPr lvl="2">
              <a:spcBef>
                <a:spcPts val="1000"/>
              </a:spcBef>
              <a:defRPr/>
            </a:pPr>
            <a:r>
              <a:rPr lang="en-US" altLang="zh-CN" dirty="0">
                <a:effectLst>
                  <a:outerShdw blurRad="38100" dist="38100" dir="2700000" algn="tl">
                    <a:srgbClr val="C0C0C0"/>
                  </a:outerShdw>
                </a:effectLst>
                <a:latin typeface="Arial" panose="020B0604020202020204" pitchFamily="34" charset="0"/>
              </a:rPr>
              <a:t>Short, single process divides into</a:t>
            </a:r>
          </a:p>
          <a:p>
            <a:pPr lvl="3">
              <a:spcBef>
                <a:spcPts val="1000"/>
              </a:spcBef>
              <a:defRPr/>
            </a:pPr>
            <a:r>
              <a:rPr lang="en-US" altLang="zh-CN" dirty="0">
                <a:effectLst>
                  <a:outerShdw blurRad="38100" dist="38100" dir="2700000" algn="tl">
                    <a:srgbClr val="C0C0C0"/>
                  </a:outerShdw>
                </a:effectLst>
                <a:latin typeface="Arial" panose="020B0604020202020204" pitchFamily="34" charset="0"/>
              </a:rPr>
              <a:t>The central process – runs centrally into the CNS</a:t>
            </a:r>
          </a:p>
          <a:p>
            <a:pPr lvl="3">
              <a:spcBef>
                <a:spcPts val="1000"/>
              </a:spcBef>
              <a:defRPr/>
            </a:pPr>
            <a:r>
              <a:rPr lang="en-US" altLang="zh-CN" dirty="0">
                <a:effectLst>
                  <a:outerShdw blurRad="38100" dist="38100" dir="2700000" algn="tl">
                    <a:srgbClr val="C0C0C0"/>
                  </a:outerShdw>
                </a:effectLst>
                <a:latin typeface="Arial" panose="020B0604020202020204" pitchFamily="34" charset="0"/>
              </a:rPr>
              <a:t>The peripheral process – extends peripherally to the receptors</a:t>
            </a:r>
          </a:p>
          <a:p>
            <a:pPr eaLnBrk="1" hangingPunct="1">
              <a:lnSpc>
                <a:spcPct val="90000"/>
              </a:lnSpc>
              <a:defRPr/>
            </a:pPr>
            <a:endParaRPr lang="zh-CN" altLang="en-US" sz="2400" dirty="0">
              <a:effectLst>
                <a:outerShdw blurRad="38100" dist="38100" dir="2700000" algn="tl">
                  <a:srgbClr val="C0C0C0"/>
                </a:outerShdw>
              </a:effectLst>
              <a:latin typeface="Arial" panose="020B0604020202020204" pitchFamily="34" charset="0"/>
            </a:endParaRPr>
          </a:p>
        </p:txBody>
      </p:sp>
      <p:sp>
        <p:nvSpPr>
          <p:cNvPr id="141314" name="Rectangle 2"/>
          <p:cNvSpPr>
            <a:spLocks noGrp="1" noChangeArrowheads="1"/>
          </p:cNvSpPr>
          <p:nvPr>
            <p:ph type="title"/>
          </p:nvPr>
        </p:nvSpPr>
        <p:spPr/>
        <p:txBody>
          <a:bodyPr>
            <a:normAutofit fontScale="90000"/>
          </a:bodyPr>
          <a:lstStyle/>
          <a:p>
            <a:pPr eaLnBrk="1" hangingPunct="1">
              <a:defRPr/>
            </a:pPr>
            <a:r>
              <a:rPr lang="zh-CN" altLang="en-US" sz="4000" b="1" dirty="0">
                <a:effectLst>
                  <a:outerShdw blurRad="38100" dist="38100" dir="2700000" algn="tl">
                    <a:srgbClr val="C0C0C0"/>
                  </a:outerShdw>
                </a:effectLst>
                <a:latin typeface="Dauphin" pitchFamily="18" charset="0"/>
              </a:rPr>
              <a:t>神经元分类</a:t>
            </a:r>
          </a:p>
        </p:txBody>
      </p:sp>
      <p:sp>
        <p:nvSpPr>
          <p:cNvPr id="9220" name="灯片编号占位符 3"/>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29C7EDB8-9702-481E-A201-1C210548579B}" type="slidenum">
              <a:rPr lang="zh-CN" altLang="en-US" sz="1400"/>
              <a:t>37</a:t>
            </a:fld>
            <a:endParaRPr lang="en-US" altLang="zh-CN"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Rectangle 3"/>
          <p:cNvSpPr>
            <a:spLocks noGrp="1" noChangeArrowheads="1"/>
          </p:cNvSpPr>
          <p:nvPr>
            <p:ph sz="quarter" idx="10"/>
          </p:nvPr>
        </p:nvSpPr>
        <p:spPr/>
        <p:txBody>
          <a:bodyPr/>
          <a:lstStyle/>
          <a:p>
            <a:pPr eaLnBrk="1" hangingPunct="1">
              <a:lnSpc>
                <a:spcPct val="80000"/>
              </a:lnSpc>
              <a:defRPr/>
            </a:pPr>
            <a:r>
              <a:rPr lang="en-US" altLang="zh-CN" sz="2400" dirty="0">
                <a:solidFill>
                  <a:srgbClr val="FF0000"/>
                </a:solidFill>
                <a:effectLst>
                  <a:outerShdw blurRad="38100" dist="38100" dir="2700000" algn="tl">
                    <a:srgbClr val="C0C0C0"/>
                  </a:outerShdw>
                </a:effectLst>
                <a:latin typeface="Arial" panose="020B0604020202020204" pitchFamily="34" charset="0"/>
              </a:rPr>
              <a:t>Motor (efferent) neurons </a:t>
            </a:r>
          </a:p>
          <a:p>
            <a:pPr eaLnBrk="1" hangingPunct="1">
              <a:lnSpc>
                <a:spcPct val="80000"/>
              </a:lnSpc>
              <a:defRPr/>
            </a:pPr>
            <a:endParaRPr lang="en-US" altLang="zh-CN" sz="1000" dirty="0">
              <a:effectLst>
                <a:outerShdw blurRad="38100" dist="38100" dir="2700000" algn="tl">
                  <a:srgbClr val="C0C0C0"/>
                </a:outerShdw>
              </a:effectLst>
              <a:latin typeface="Arial" panose="020B0604020202020204" pitchFamily="34" charset="0"/>
            </a:endParaRPr>
          </a:p>
          <a:p>
            <a:pPr lvl="1" eaLnBrk="1" hangingPunct="1">
              <a:lnSpc>
                <a:spcPct val="80000"/>
              </a:lnSpc>
              <a:defRPr/>
            </a:pPr>
            <a:r>
              <a:rPr lang="en-US" altLang="zh-CN" sz="2000" dirty="0">
                <a:effectLst>
                  <a:outerShdw blurRad="38100" dist="38100" dir="2700000" algn="tl">
                    <a:srgbClr val="C0C0C0"/>
                  </a:outerShdw>
                </a:effectLst>
                <a:latin typeface="Arial" panose="020B0604020202020204" pitchFamily="34" charset="0"/>
              </a:rPr>
              <a:t>Carry impulses away from the CNS to effecter organs</a:t>
            </a:r>
          </a:p>
          <a:p>
            <a:pPr lvl="1" eaLnBrk="1" hangingPunct="1">
              <a:lnSpc>
                <a:spcPct val="80000"/>
              </a:lnSpc>
              <a:defRPr/>
            </a:pPr>
            <a:endParaRPr lang="en-US" altLang="zh-CN" sz="1000" dirty="0">
              <a:effectLst>
                <a:outerShdw blurRad="38100" dist="38100" dir="2700000" algn="tl">
                  <a:srgbClr val="C0C0C0"/>
                </a:outerShdw>
              </a:effectLst>
              <a:latin typeface="Arial" panose="020B0604020202020204" pitchFamily="34" charset="0"/>
            </a:endParaRPr>
          </a:p>
          <a:p>
            <a:pPr lvl="1" eaLnBrk="1" hangingPunct="1">
              <a:lnSpc>
                <a:spcPct val="80000"/>
              </a:lnSpc>
              <a:defRPr/>
            </a:pPr>
            <a:r>
              <a:rPr lang="en-US" altLang="zh-CN" sz="2000" dirty="0">
                <a:effectLst>
                  <a:outerShdw blurRad="38100" dist="38100" dir="2700000" algn="tl">
                    <a:srgbClr val="C0C0C0"/>
                  </a:outerShdw>
                </a:effectLst>
                <a:latin typeface="Arial" panose="020B0604020202020204" pitchFamily="34" charset="0"/>
              </a:rPr>
              <a:t>Most motor neurons are </a:t>
            </a:r>
            <a:r>
              <a:rPr lang="en-US" altLang="zh-CN" sz="2000" i="1" dirty="0" err="1">
                <a:solidFill>
                  <a:srgbClr val="003399"/>
                </a:solidFill>
                <a:effectLst>
                  <a:outerShdw blurRad="38100" dist="38100" dir="2700000" algn="tl">
                    <a:srgbClr val="C0C0C0"/>
                  </a:outerShdw>
                </a:effectLst>
                <a:latin typeface="Arial" panose="020B0604020202020204" pitchFamily="34" charset="0"/>
              </a:rPr>
              <a:t>multipolar</a:t>
            </a:r>
            <a:r>
              <a:rPr lang="en-US" altLang="zh-CN" sz="2000" dirty="0">
                <a:effectLst>
                  <a:outerShdw blurRad="38100" dist="38100" dir="2700000" algn="tl">
                    <a:srgbClr val="C0C0C0"/>
                  </a:outerShdw>
                </a:effectLst>
                <a:latin typeface="Arial" panose="020B0604020202020204" pitchFamily="34" charset="0"/>
              </a:rPr>
              <a:t> </a:t>
            </a:r>
          </a:p>
          <a:p>
            <a:pPr lvl="1" eaLnBrk="1" hangingPunct="1">
              <a:lnSpc>
                <a:spcPct val="80000"/>
              </a:lnSpc>
              <a:defRPr/>
            </a:pPr>
            <a:endParaRPr lang="en-US" altLang="zh-CN" sz="1000" dirty="0">
              <a:effectLst>
                <a:outerShdw blurRad="38100" dist="38100" dir="2700000" algn="tl">
                  <a:srgbClr val="C0C0C0"/>
                </a:outerShdw>
              </a:effectLst>
              <a:latin typeface="Arial" panose="020B0604020202020204" pitchFamily="34" charset="0"/>
            </a:endParaRPr>
          </a:p>
          <a:p>
            <a:pPr lvl="1" eaLnBrk="1" hangingPunct="1">
              <a:lnSpc>
                <a:spcPct val="80000"/>
              </a:lnSpc>
              <a:defRPr/>
            </a:pPr>
            <a:r>
              <a:rPr lang="en-US" altLang="zh-CN" sz="2000" dirty="0">
                <a:effectLst>
                  <a:outerShdw blurRad="38100" dist="38100" dir="2700000" algn="tl">
                    <a:srgbClr val="C0C0C0"/>
                  </a:outerShdw>
                </a:effectLst>
                <a:latin typeface="Arial" panose="020B0604020202020204" pitchFamily="34" charset="0"/>
              </a:rPr>
              <a:t>Cell bodies are within the CNS</a:t>
            </a:r>
          </a:p>
          <a:p>
            <a:pPr lvl="1" eaLnBrk="1" hangingPunct="1">
              <a:lnSpc>
                <a:spcPct val="80000"/>
              </a:lnSpc>
              <a:defRPr/>
            </a:pPr>
            <a:endParaRPr lang="en-US" altLang="zh-CN" sz="1000" dirty="0">
              <a:effectLst>
                <a:outerShdw blurRad="38100" dist="38100" dir="2700000" algn="tl">
                  <a:srgbClr val="C0C0C0"/>
                </a:outerShdw>
              </a:effectLst>
              <a:latin typeface="Arial" panose="020B0604020202020204" pitchFamily="34" charset="0"/>
            </a:endParaRPr>
          </a:p>
          <a:p>
            <a:pPr lvl="1" eaLnBrk="1" hangingPunct="1">
              <a:lnSpc>
                <a:spcPct val="80000"/>
              </a:lnSpc>
              <a:defRPr/>
            </a:pPr>
            <a:r>
              <a:rPr lang="en-US" altLang="zh-CN" sz="2000" dirty="0">
                <a:effectLst>
                  <a:outerShdw blurRad="38100" dist="38100" dir="2700000" algn="tl">
                    <a:srgbClr val="C0C0C0"/>
                  </a:outerShdw>
                </a:effectLst>
                <a:latin typeface="Arial" panose="020B0604020202020204" pitchFamily="34" charset="0"/>
              </a:rPr>
              <a:t>Form junctions with effecter cells</a:t>
            </a:r>
            <a:endParaRPr lang="zh-CN" altLang="en-US" sz="2000" dirty="0">
              <a:effectLst>
                <a:outerShdw blurRad="38100" dist="38100" dir="2700000" algn="tl">
                  <a:srgbClr val="C0C0C0"/>
                </a:outerShdw>
              </a:effectLst>
              <a:latin typeface="Arial" panose="020B0604020202020204" pitchFamily="34" charset="0"/>
            </a:endParaRPr>
          </a:p>
        </p:txBody>
      </p:sp>
      <p:sp>
        <p:nvSpPr>
          <p:cNvPr id="142338" name="Rectangle 2"/>
          <p:cNvSpPr>
            <a:spLocks noGrp="1" noChangeArrowheads="1"/>
          </p:cNvSpPr>
          <p:nvPr>
            <p:ph type="title"/>
          </p:nvPr>
        </p:nvSpPr>
        <p:spPr/>
        <p:txBody>
          <a:bodyPr>
            <a:normAutofit fontScale="90000"/>
          </a:bodyPr>
          <a:lstStyle/>
          <a:p>
            <a:pPr eaLnBrk="1" hangingPunct="1">
              <a:defRPr/>
            </a:pPr>
            <a:r>
              <a:rPr lang="zh-CN" altLang="en-US" sz="4000" b="1" dirty="0">
                <a:effectLst>
                  <a:outerShdw blurRad="38100" dist="38100" dir="2700000" algn="tl">
                    <a:srgbClr val="C0C0C0"/>
                  </a:outerShdw>
                </a:effectLst>
                <a:latin typeface="Dauphin" pitchFamily="18" charset="0"/>
              </a:rPr>
              <a:t>神经元分类</a:t>
            </a:r>
          </a:p>
        </p:txBody>
      </p:sp>
      <p:sp>
        <p:nvSpPr>
          <p:cNvPr id="10244" name="灯片编号占位符 3"/>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83B0F39-C5A5-497F-BC90-B85E056604E1}" type="slidenum">
              <a:rPr lang="zh-CN" altLang="en-US" sz="1400"/>
              <a:t>38</a:t>
            </a:fld>
            <a:endParaRPr lang="en-US" altLang="zh-CN" sz="1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p:cNvSpPr>
            <a:spLocks noGrp="1" noChangeArrowheads="1"/>
          </p:cNvSpPr>
          <p:nvPr>
            <p:ph sz="quarter" idx="10"/>
          </p:nvPr>
        </p:nvSpPr>
        <p:spPr/>
        <p:txBody>
          <a:bodyPr/>
          <a:lstStyle/>
          <a:p>
            <a:pPr eaLnBrk="1" hangingPunct="1">
              <a:lnSpc>
                <a:spcPct val="80000"/>
              </a:lnSpc>
              <a:defRPr/>
            </a:pPr>
            <a:r>
              <a:rPr lang="en-US" altLang="zh-CN" sz="2400" dirty="0">
                <a:solidFill>
                  <a:srgbClr val="FF0000"/>
                </a:solidFill>
                <a:effectLst>
                  <a:outerShdw blurRad="38100" dist="38100" dir="2700000" algn="tl">
                    <a:srgbClr val="C0C0C0"/>
                  </a:outerShdw>
                </a:effectLst>
                <a:latin typeface="Arial" panose="020B0604020202020204" pitchFamily="34" charset="0"/>
              </a:rPr>
              <a:t>Inter-neurons</a:t>
            </a:r>
            <a:r>
              <a:rPr lang="en-US" altLang="zh-CN" sz="2000" dirty="0">
                <a:effectLst>
                  <a:outerShdw blurRad="38100" dist="38100" dir="2700000" algn="tl">
                    <a:srgbClr val="C0C0C0"/>
                  </a:outerShdw>
                </a:effectLst>
                <a:latin typeface="Arial" panose="020B0604020202020204" pitchFamily="34" charset="0"/>
              </a:rPr>
              <a:t> (association neurons) – most are </a:t>
            </a:r>
            <a:r>
              <a:rPr lang="en-US" altLang="zh-CN" sz="2000" i="1" dirty="0" err="1">
                <a:solidFill>
                  <a:srgbClr val="003399"/>
                </a:solidFill>
                <a:effectLst>
                  <a:outerShdw blurRad="38100" dist="38100" dir="2700000" algn="tl">
                    <a:srgbClr val="C0C0C0"/>
                  </a:outerShdw>
                </a:effectLst>
                <a:latin typeface="Arial" panose="020B0604020202020204" pitchFamily="34" charset="0"/>
              </a:rPr>
              <a:t>multipolar</a:t>
            </a:r>
            <a:r>
              <a:rPr lang="en-US" altLang="zh-CN" sz="2000" dirty="0">
                <a:effectLst>
                  <a:outerShdw blurRad="38100" dist="38100" dir="2700000" algn="tl">
                    <a:srgbClr val="C0C0C0"/>
                  </a:outerShdw>
                </a:effectLst>
                <a:latin typeface="Arial" panose="020B0604020202020204" pitchFamily="34" charset="0"/>
              </a:rPr>
              <a:t> </a:t>
            </a:r>
          </a:p>
          <a:p>
            <a:pPr eaLnBrk="1" hangingPunct="1">
              <a:lnSpc>
                <a:spcPct val="80000"/>
              </a:lnSpc>
              <a:defRPr/>
            </a:pPr>
            <a:endParaRPr lang="en-US" altLang="zh-CN" sz="2000" dirty="0">
              <a:effectLst>
                <a:outerShdw blurRad="38100" dist="38100" dir="2700000" algn="tl">
                  <a:srgbClr val="C0C0C0"/>
                </a:outerShdw>
              </a:effectLst>
              <a:latin typeface="Arial" panose="020B0604020202020204" pitchFamily="34" charset="0"/>
            </a:endParaRPr>
          </a:p>
          <a:p>
            <a:pPr lvl="1" eaLnBrk="1" hangingPunct="1">
              <a:lnSpc>
                <a:spcPct val="80000"/>
              </a:lnSpc>
              <a:defRPr/>
            </a:pPr>
            <a:r>
              <a:rPr lang="en-US" altLang="zh-CN" sz="2000" dirty="0">
                <a:effectLst>
                  <a:outerShdw blurRad="38100" dist="38100" dir="2700000" algn="tl">
                    <a:srgbClr val="C0C0C0"/>
                  </a:outerShdw>
                </a:effectLst>
                <a:latin typeface="Arial" panose="020B0604020202020204" pitchFamily="34" charset="0"/>
              </a:rPr>
              <a:t>Lie between motor and sensory neurons</a:t>
            </a:r>
          </a:p>
          <a:p>
            <a:pPr lvl="1" eaLnBrk="1" hangingPunct="1">
              <a:lnSpc>
                <a:spcPct val="80000"/>
              </a:lnSpc>
              <a:defRPr/>
            </a:pPr>
            <a:endParaRPr lang="en-US" altLang="zh-CN" sz="2000" dirty="0">
              <a:effectLst>
                <a:outerShdw blurRad="38100" dist="38100" dir="2700000" algn="tl">
                  <a:srgbClr val="C0C0C0"/>
                </a:outerShdw>
              </a:effectLst>
              <a:latin typeface="Arial" panose="020B0604020202020204" pitchFamily="34" charset="0"/>
            </a:endParaRPr>
          </a:p>
          <a:p>
            <a:pPr lvl="1" eaLnBrk="1" hangingPunct="1">
              <a:lnSpc>
                <a:spcPct val="80000"/>
              </a:lnSpc>
              <a:defRPr/>
            </a:pPr>
            <a:r>
              <a:rPr lang="en-US" altLang="zh-CN" sz="2000" dirty="0">
                <a:effectLst>
                  <a:outerShdw blurRad="38100" dist="38100" dir="2700000" algn="tl">
                    <a:srgbClr val="C0C0C0"/>
                  </a:outerShdw>
                </a:effectLst>
                <a:latin typeface="Arial" panose="020B0604020202020204" pitchFamily="34" charset="0"/>
              </a:rPr>
              <a:t>Confined to the CNS</a:t>
            </a:r>
          </a:p>
        </p:txBody>
      </p:sp>
      <p:sp>
        <p:nvSpPr>
          <p:cNvPr id="143362" name="Rectangle 2"/>
          <p:cNvSpPr>
            <a:spLocks noGrp="1" noChangeArrowheads="1"/>
          </p:cNvSpPr>
          <p:nvPr>
            <p:ph type="title"/>
          </p:nvPr>
        </p:nvSpPr>
        <p:spPr/>
        <p:txBody>
          <a:bodyPr>
            <a:normAutofit fontScale="90000"/>
          </a:bodyPr>
          <a:lstStyle/>
          <a:p>
            <a:pPr eaLnBrk="1" hangingPunct="1">
              <a:defRPr/>
            </a:pPr>
            <a:r>
              <a:rPr lang="zh-CN" altLang="en-US" sz="4000" b="1" dirty="0">
                <a:effectLst>
                  <a:outerShdw blurRad="38100" dist="38100" dir="2700000" algn="tl">
                    <a:srgbClr val="C0C0C0"/>
                  </a:outerShdw>
                </a:effectLst>
                <a:latin typeface="Dauphin" pitchFamily="18" charset="0"/>
              </a:rPr>
              <a:t>神经元分类</a:t>
            </a:r>
          </a:p>
        </p:txBody>
      </p:sp>
      <p:sp>
        <p:nvSpPr>
          <p:cNvPr id="11268" name="灯片编号占位符 3"/>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FAB7F06-8144-4AF0-A67E-D89A76352B63}" type="slidenum">
              <a:rPr lang="zh-CN" altLang="en-US" sz="1400"/>
              <a:t>39</a:t>
            </a:fld>
            <a:endParaRPr lang="en-US" altLang="zh-CN"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zh-CN" altLang="en-US" sz="2400" dirty="0">
                <a:latin typeface="Songti TC" panose="02010600040101010101" pitchFamily="2" charset="-120"/>
                <a:ea typeface="Songti TC" panose="02010600040101010101" pitchFamily="2" charset="-120"/>
                <a:cs typeface="微软雅黑" panose="020B0503020204020204" charset="-122"/>
              </a:rPr>
              <a:t>神经系统可以分为</a:t>
            </a:r>
            <a:r>
              <a:rPr lang="zh-CN" altLang="en-US" sz="2400" b="1" dirty="0">
                <a:solidFill>
                  <a:srgbClr val="0070C0"/>
                </a:solidFill>
                <a:latin typeface="Songti TC" panose="02010600040101010101" pitchFamily="2" charset="-120"/>
                <a:ea typeface="Songti TC" panose="02010600040101010101" pitchFamily="2" charset="-120"/>
                <a:cs typeface="微软雅黑" panose="020B0503020204020204" charset="-122"/>
              </a:rPr>
              <a:t>中枢神经系统</a:t>
            </a:r>
            <a:r>
              <a:rPr lang="zh-CN" altLang="en-US" sz="2400" dirty="0">
                <a:solidFill>
                  <a:srgbClr val="0070C0"/>
                </a:solidFill>
                <a:latin typeface="Songti TC" panose="02010600040101010101" pitchFamily="2" charset="-120"/>
                <a:ea typeface="Songti TC" panose="02010600040101010101" pitchFamily="2" charset="-120"/>
                <a:cs typeface="微软雅黑" panose="020B0503020204020204" charset="-122"/>
              </a:rPr>
              <a:t>（</a:t>
            </a:r>
            <a:r>
              <a:rPr lang="en-US" altLang="zh-CN" sz="2400" dirty="0">
                <a:solidFill>
                  <a:srgbClr val="0070C0"/>
                </a:solidFill>
                <a:latin typeface="Songti TC" panose="02010600040101010101" pitchFamily="2" charset="-120"/>
                <a:ea typeface="Songti TC" panose="02010600040101010101" pitchFamily="2" charset="-120"/>
                <a:cs typeface="微软雅黑" panose="020B0503020204020204" charset="-122"/>
              </a:rPr>
              <a:t>central nervous system</a:t>
            </a:r>
            <a:r>
              <a:rPr lang="zh-CN" altLang="en-US" sz="2400" dirty="0">
                <a:solidFill>
                  <a:srgbClr val="0070C0"/>
                </a:solidFill>
                <a:latin typeface="Songti TC" panose="02010600040101010101" pitchFamily="2" charset="-120"/>
                <a:ea typeface="Songti TC" panose="02010600040101010101" pitchFamily="2" charset="-120"/>
                <a:cs typeface="微软雅黑" panose="020B0503020204020204" charset="-122"/>
              </a:rPr>
              <a:t>，</a:t>
            </a:r>
            <a:r>
              <a:rPr lang="en-US" altLang="zh-CN" sz="2400" dirty="0">
                <a:solidFill>
                  <a:srgbClr val="0070C0"/>
                </a:solidFill>
                <a:latin typeface="Songti TC" panose="02010600040101010101" pitchFamily="2" charset="-120"/>
                <a:ea typeface="Songti TC" panose="02010600040101010101" pitchFamily="2" charset="-120"/>
                <a:cs typeface="微软雅黑" panose="020B0503020204020204" charset="-122"/>
              </a:rPr>
              <a:t>CNS</a:t>
            </a:r>
            <a:r>
              <a:rPr lang="zh-CN" altLang="en-US" sz="2400" dirty="0">
                <a:solidFill>
                  <a:srgbClr val="0070C0"/>
                </a:solidFill>
                <a:latin typeface="Songti TC" panose="02010600040101010101" pitchFamily="2" charset="-120"/>
                <a:ea typeface="Songti TC" panose="02010600040101010101" pitchFamily="2" charset="-120"/>
                <a:cs typeface="微软雅黑" panose="020B0503020204020204" charset="-122"/>
              </a:rPr>
              <a:t>）与</a:t>
            </a:r>
            <a:r>
              <a:rPr lang="zh-CN" altLang="en-US" sz="2400" b="1" dirty="0">
                <a:solidFill>
                  <a:srgbClr val="0070C0"/>
                </a:solidFill>
                <a:latin typeface="Songti TC" panose="02010600040101010101" pitchFamily="2" charset="-120"/>
                <a:ea typeface="Songti TC" panose="02010600040101010101" pitchFamily="2" charset="-120"/>
                <a:cs typeface="微软雅黑" panose="020B0503020204020204" charset="-122"/>
              </a:rPr>
              <a:t>周围神经系统</a:t>
            </a:r>
            <a:r>
              <a:rPr lang="zh-CN" altLang="en-US" sz="2400" dirty="0">
                <a:solidFill>
                  <a:srgbClr val="0070C0"/>
                </a:solidFill>
                <a:latin typeface="Songti TC" panose="02010600040101010101" pitchFamily="2" charset="-120"/>
                <a:ea typeface="Songti TC" panose="02010600040101010101" pitchFamily="2" charset="-120"/>
                <a:cs typeface="微软雅黑" panose="020B0503020204020204" charset="-122"/>
              </a:rPr>
              <a:t>（</a:t>
            </a:r>
            <a:r>
              <a:rPr lang="en-US" altLang="zh-CN" sz="2400" dirty="0">
                <a:solidFill>
                  <a:srgbClr val="0070C0"/>
                </a:solidFill>
                <a:latin typeface="Songti TC" panose="02010600040101010101" pitchFamily="2" charset="-120"/>
                <a:ea typeface="Songti TC" panose="02010600040101010101" pitchFamily="2" charset="-120"/>
                <a:cs typeface="微软雅黑" panose="020B0503020204020204" charset="-122"/>
              </a:rPr>
              <a:t>peripheral nervous system</a:t>
            </a:r>
            <a:r>
              <a:rPr lang="zh-CN" altLang="en-US" sz="2400" dirty="0">
                <a:solidFill>
                  <a:srgbClr val="0070C0"/>
                </a:solidFill>
                <a:latin typeface="Songti TC" panose="02010600040101010101" pitchFamily="2" charset="-120"/>
                <a:ea typeface="Songti TC" panose="02010600040101010101" pitchFamily="2" charset="-120"/>
                <a:cs typeface="微软雅黑" panose="020B0503020204020204" charset="-122"/>
              </a:rPr>
              <a:t>，</a:t>
            </a:r>
            <a:r>
              <a:rPr lang="en-US" altLang="zh-CN" sz="2400" dirty="0">
                <a:solidFill>
                  <a:srgbClr val="0070C0"/>
                </a:solidFill>
                <a:latin typeface="Songti TC" panose="02010600040101010101" pitchFamily="2" charset="-120"/>
                <a:ea typeface="Songti TC" panose="02010600040101010101" pitchFamily="2" charset="-120"/>
                <a:cs typeface="微软雅黑" panose="020B0503020204020204" charset="-122"/>
              </a:rPr>
              <a:t>PNS</a:t>
            </a:r>
            <a:r>
              <a:rPr lang="zh-CN" altLang="en-US" sz="2400" dirty="0">
                <a:solidFill>
                  <a:srgbClr val="0070C0"/>
                </a:solidFill>
                <a:latin typeface="Songti TC" panose="02010600040101010101" pitchFamily="2" charset="-120"/>
                <a:ea typeface="Songti TC" panose="02010600040101010101" pitchFamily="2" charset="-120"/>
                <a:cs typeface="微软雅黑" panose="020B0503020204020204" charset="-122"/>
              </a:rPr>
              <a:t>）</a:t>
            </a:r>
            <a:r>
              <a:rPr lang="zh-CN" altLang="en-US" sz="2400" dirty="0">
                <a:latin typeface="Songti TC" panose="02010600040101010101" pitchFamily="2" charset="-120"/>
                <a:ea typeface="Songti TC" panose="02010600040101010101" pitchFamily="2" charset="-120"/>
                <a:cs typeface="微软雅黑" panose="020B0503020204020204" charset="-122"/>
              </a:rPr>
              <a:t>。</a:t>
            </a:r>
            <a:endParaRPr lang="en-US" altLang="zh-CN" sz="2400" dirty="0">
              <a:latin typeface="Songti TC" panose="02010600040101010101" pitchFamily="2" charset="-120"/>
              <a:ea typeface="Songti TC" panose="02010600040101010101" pitchFamily="2" charset="-120"/>
              <a:cs typeface="微软雅黑" panose="020B0503020204020204" charset="-122"/>
            </a:endParaRPr>
          </a:p>
          <a:p>
            <a:endParaRPr lang="en-US" altLang="zh-CN" sz="2400" dirty="0">
              <a:latin typeface="Songti TC" panose="02010600040101010101" pitchFamily="2" charset="-120"/>
              <a:ea typeface="Songti TC" panose="02010600040101010101" pitchFamily="2" charset="-120"/>
              <a:cs typeface="微软雅黑" panose="020B0503020204020204" charset="-122"/>
            </a:endParaRPr>
          </a:p>
          <a:p>
            <a:r>
              <a:rPr lang="zh-CN" altLang="en-US" sz="2400" dirty="0">
                <a:latin typeface="Songti TC" panose="02010600040101010101" pitchFamily="2" charset="-120"/>
                <a:ea typeface="Songti TC" panose="02010600040101010101" pitchFamily="2" charset="-120"/>
                <a:cs typeface="微软雅黑" panose="020B0503020204020204" charset="-122"/>
              </a:rPr>
              <a:t>脊椎动物的</a:t>
            </a:r>
            <a:r>
              <a:rPr lang="en-US" altLang="zh-CN" sz="2400" dirty="0">
                <a:latin typeface="Songti TC" panose="02010600040101010101" pitchFamily="2" charset="-120"/>
                <a:ea typeface="Songti TC" panose="02010600040101010101" pitchFamily="2" charset="-120"/>
                <a:cs typeface="微软雅黑" panose="020B0503020204020204" charset="-122"/>
              </a:rPr>
              <a:t>CNS</a:t>
            </a:r>
            <a:r>
              <a:rPr lang="zh-CN" altLang="en-US" sz="2400" dirty="0">
                <a:latin typeface="Songti TC" panose="02010600040101010101" pitchFamily="2" charset="-120"/>
                <a:ea typeface="Songti TC" panose="02010600040101010101" pitchFamily="2" charset="-120"/>
                <a:cs typeface="微软雅黑" panose="020B0503020204020204" charset="-122"/>
              </a:rPr>
              <a:t>包括</a:t>
            </a:r>
            <a:r>
              <a:rPr lang="zh-CN" altLang="en-US" sz="2400" b="1" dirty="0">
                <a:solidFill>
                  <a:srgbClr val="0070C0"/>
                </a:solidFill>
                <a:latin typeface="Songti TC" panose="02010600040101010101" pitchFamily="2" charset="-120"/>
                <a:ea typeface="Songti TC" panose="02010600040101010101" pitchFamily="2" charset="-120"/>
                <a:cs typeface="微软雅黑" panose="020B0503020204020204" charset="-122"/>
              </a:rPr>
              <a:t>脑</a:t>
            </a:r>
            <a:r>
              <a:rPr lang="zh-CN" altLang="en-US" sz="2400" dirty="0">
                <a:solidFill>
                  <a:srgbClr val="0070C0"/>
                </a:solidFill>
                <a:latin typeface="Songti TC" panose="02010600040101010101" pitchFamily="2" charset="-120"/>
                <a:ea typeface="Songti TC" panose="02010600040101010101" pitchFamily="2" charset="-120"/>
                <a:cs typeface="微软雅黑" panose="020B0503020204020204" charset="-122"/>
              </a:rPr>
              <a:t>和</a:t>
            </a:r>
            <a:r>
              <a:rPr lang="zh-CN" altLang="en-US" sz="2400" b="1" dirty="0">
                <a:solidFill>
                  <a:srgbClr val="0070C0"/>
                </a:solidFill>
                <a:latin typeface="Songti TC" panose="02010600040101010101" pitchFamily="2" charset="-120"/>
                <a:ea typeface="Songti TC" panose="02010600040101010101" pitchFamily="2" charset="-120"/>
                <a:cs typeface="微软雅黑" panose="020B0503020204020204" charset="-122"/>
              </a:rPr>
              <a:t>脊髓</a:t>
            </a:r>
            <a:r>
              <a:rPr lang="zh-CN" altLang="en-US" sz="2400" dirty="0">
                <a:latin typeface="Songti TC" panose="02010600040101010101" pitchFamily="2" charset="-120"/>
                <a:ea typeface="Songti TC" panose="02010600040101010101" pitchFamily="2" charset="-120"/>
                <a:cs typeface="微软雅黑" panose="020B0503020204020204" charset="-122"/>
              </a:rPr>
              <a:t>。</a:t>
            </a:r>
            <a:r>
              <a:rPr lang="en-US" altLang="zh-CN" sz="2400" dirty="0">
                <a:latin typeface="Songti TC" panose="02010600040101010101" pitchFamily="2" charset="-120"/>
                <a:ea typeface="Songti TC" panose="02010600040101010101" pitchFamily="2" charset="-120"/>
                <a:cs typeface="微软雅黑" panose="020B0503020204020204" charset="-122"/>
              </a:rPr>
              <a:t>PNS</a:t>
            </a:r>
            <a:r>
              <a:rPr lang="zh-CN" altLang="en-US" sz="2400" dirty="0">
                <a:latin typeface="Songti TC" panose="02010600040101010101" pitchFamily="2" charset="-120"/>
                <a:ea typeface="Songti TC" panose="02010600040101010101" pitchFamily="2" charset="-120"/>
                <a:cs typeface="微软雅黑" panose="020B0503020204020204" charset="-122"/>
              </a:rPr>
              <a:t>包括连接</a:t>
            </a:r>
            <a:r>
              <a:rPr lang="en-US" altLang="zh-CN" sz="2400" dirty="0">
                <a:latin typeface="Songti TC" panose="02010600040101010101" pitchFamily="2" charset="-120"/>
                <a:ea typeface="Songti TC" panose="02010600040101010101" pitchFamily="2" charset="-120"/>
                <a:cs typeface="微软雅黑" panose="020B0503020204020204" charset="-122"/>
              </a:rPr>
              <a:t>CNS</a:t>
            </a:r>
            <a:r>
              <a:rPr lang="zh-CN" altLang="en-US" sz="2400" dirty="0">
                <a:latin typeface="Songti TC" panose="02010600040101010101" pitchFamily="2" charset="-120"/>
                <a:ea typeface="Songti TC" panose="02010600040101010101" pitchFamily="2" charset="-120"/>
                <a:cs typeface="微软雅黑" panose="020B0503020204020204" charset="-122"/>
              </a:rPr>
              <a:t>中的脑干﹑脊髓与身体和内部器官的</a:t>
            </a:r>
            <a:r>
              <a:rPr lang="zh-CN" altLang="en-US" sz="2400" b="1" dirty="0">
                <a:solidFill>
                  <a:srgbClr val="0070C0"/>
                </a:solidFill>
                <a:latin typeface="Songti TC" panose="02010600040101010101" pitchFamily="2" charset="-120"/>
                <a:ea typeface="Songti TC" panose="02010600040101010101" pitchFamily="2" charset="-120"/>
                <a:cs typeface="微软雅黑" panose="020B0503020204020204" charset="-122"/>
              </a:rPr>
              <a:t>神经</a:t>
            </a:r>
            <a:r>
              <a:rPr lang="en-US" altLang="ja-JP" sz="2400" dirty="0">
                <a:solidFill>
                  <a:srgbClr val="0070C0"/>
                </a:solidFill>
                <a:latin typeface="Songti TC" panose="02010600040101010101" pitchFamily="2" charset="-120"/>
                <a:ea typeface="Songti TC" panose="02010600040101010101" pitchFamily="2" charset="-120"/>
              </a:rPr>
              <a:t>(</a:t>
            </a:r>
            <a:r>
              <a:rPr lang="en-US" sz="2400" dirty="0">
                <a:solidFill>
                  <a:srgbClr val="0070C0"/>
                </a:solidFill>
                <a:latin typeface="Songti TC" panose="02010600040101010101" pitchFamily="2" charset="-120"/>
                <a:ea typeface="Songti TC" panose="02010600040101010101" pitchFamily="2" charset="-120"/>
              </a:rPr>
              <a:t>nerve, </a:t>
            </a:r>
            <a:r>
              <a:rPr lang="ja-JP" altLang="en-US" sz="2400">
                <a:solidFill>
                  <a:srgbClr val="0070C0"/>
                </a:solidFill>
                <a:latin typeface="Songti TC" panose="02010600040101010101" pitchFamily="2" charset="-120"/>
                <a:ea typeface="Songti TC" panose="02010600040101010101" pitchFamily="2" charset="-120"/>
              </a:rPr>
              <a:t>离散的轴突束 </a:t>
            </a:r>
            <a:r>
              <a:rPr lang="en-US" altLang="ja-JP" sz="2400" dirty="0">
                <a:solidFill>
                  <a:srgbClr val="0070C0"/>
                </a:solidFill>
                <a:latin typeface="Songti TC" panose="02010600040101010101" pitchFamily="2" charset="-120"/>
                <a:ea typeface="Songti TC" panose="02010600040101010101" pitchFamily="2" charset="-120"/>
              </a:rPr>
              <a:t>) </a:t>
            </a:r>
            <a:r>
              <a:rPr lang="zh-CN" altLang="en-US" sz="2400" dirty="0">
                <a:latin typeface="Songti TC" panose="02010600040101010101" pitchFamily="2" charset="-120"/>
                <a:ea typeface="Songti TC" panose="02010600040101010101" pitchFamily="2" charset="-120"/>
                <a:cs typeface="微软雅黑" panose="020B0503020204020204" charset="-122"/>
              </a:rPr>
              <a:t>，以及在脑和脊髓之外独立的</a:t>
            </a:r>
            <a:r>
              <a:rPr lang="zh-CN" altLang="en-US" sz="2400" b="1" dirty="0">
                <a:solidFill>
                  <a:srgbClr val="0070C0"/>
                </a:solidFill>
                <a:latin typeface="Songti TC" panose="02010600040101010101" pitchFamily="2" charset="-120"/>
                <a:ea typeface="Songti TC" panose="02010600040101010101" pitchFamily="2" charset="-120"/>
                <a:cs typeface="微软雅黑" panose="020B0503020204020204" charset="-122"/>
              </a:rPr>
              <a:t>神经节</a:t>
            </a:r>
            <a:r>
              <a:rPr lang="en-US" altLang="ja-JP" sz="2400" dirty="0">
                <a:solidFill>
                  <a:srgbClr val="0070C0"/>
                </a:solidFill>
                <a:latin typeface="Songti TC" panose="02010600040101010101" pitchFamily="2" charset="-120"/>
                <a:ea typeface="Songti TC" panose="02010600040101010101" pitchFamily="2" charset="-120"/>
              </a:rPr>
              <a:t>( </a:t>
            </a:r>
            <a:r>
              <a:rPr lang="en-US" sz="2400" dirty="0">
                <a:solidFill>
                  <a:srgbClr val="0070C0"/>
                </a:solidFill>
                <a:latin typeface="Songti TC" panose="02010600040101010101" pitchFamily="2" charset="-120"/>
                <a:ea typeface="Songti TC" panose="02010600040101010101" pitchFamily="2" charset="-120"/>
              </a:rPr>
              <a:t>ganglia, </a:t>
            </a:r>
            <a:r>
              <a:rPr lang="ja-JP" altLang="en-US" sz="2400">
                <a:solidFill>
                  <a:srgbClr val="0070C0"/>
                </a:solidFill>
                <a:latin typeface="Songti TC" panose="02010600040101010101" pitchFamily="2" charset="-120"/>
                <a:ea typeface="Songti TC" panose="02010600040101010101" pitchFamily="2" charset="-120"/>
              </a:rPr>
              <a:t>神经元的集群</a:t>
            </a:r>
            <a:r>
              <a:rPr lang="en-US" altLang="ja-JP" sz="2400" dirty="0">
                <a:solidFill>
                  <a:srgbClr val="0070C0"/>
                </a:solidFill>
                <a:latin typeface="Songti TC" panose="02010600040101010101" pitchFamily="2" charset="-120"/>
                <a:ea typeface="Songti TC" panose="02010600040101010101" pitchFamily="2" charset="-120"/>
              </a:rPr>
              <a:t>)</a:t>
            </a:r>
            <a:r>
              <a:rPr lang="en-US" altLang="ja-JP" sz="2400" dirty="0">
                <a:latin typeface="Songti TC" panose="02010600040101010101" pitchFamily="2" charset="-120"/>
                <a:ea typeface="Songti TC" panose="02010600040101010101" pitchFamily="2" charset="-120"/>
              </a:rPr>
              <a:t> </a:t>
            </a:r>
            <a:r>
              <a:rPr lang="zh-CN" altLang="en-US" sz="2400" dirty="0">
                <a:latin typeface="Songti TC" panose="02010600040101010101" pitchFamily="2" charset="-120"/>
                <a:ea typeface="Songti TC" panose="02010600040101010101" pitchFamily="2" charset="-120"/>
                <a:cs typeface="微软雅黑" panose="020B0503020204020204" charset="-122"/>
              </a:rPr>
              <a:t>。</a:t>
            </a:r>
            <a:endParaRPr lang="en-US" altLang="zh-CN" sz="2400" dirty="0">
              <a:latin typeface="Songti TC" panose="02010600040101010101" pitchFamily="2" charset="-120"/>
              <a:ea typeface="Songti TC" panose="02010600040101010101" pitchFamily="2" charset="-120"/>
              <a:cs typeface="微软雅黑" panose="020B0503020204020204" charset="-122"/>
            </a:endParaRPr>
          </a:p>
          <a:p>
            <a:endParaRPr lang="en-US" altLang="zh-CN" sz="2400" dirty="0">
              <a:latin typeface="Songti TC" panose="02010600040101010101" pitchFamily="2" charset="-120"/>
              <a:ea typeface="Songti TC" panose="02010600040101010101" pitchFamily="2" charset="-120"/>
              <a:cs typeface="微软雅黑" panose="020B0503020204020204" charset="-122"/>
            </a:endParaRPr>
          </a:p>
          <a:p>
            <a:r>
              <a:rPr lang="ja-JP" altLang="en-US" sz="2400">
                <a:solidFill>
                  <a:srgbClr val="2B2B2B"/>
                </a:solidFill>
                <a:effectLst/>
                <a:latin typeface="Songti TC" panose="02010600040101010101" pitchFamily="2" charset="-120"/>
                <a:ea typeface="Songti TC" panose="02010600040101010101" pitchFamily="2" charset="-120"/>
              </a:rPr>
              <a:t>周围神经系统主要由神经、神经节、神经丛、神经末梢装置等构成 </a:t>
            </a:r>
            <a:r>
              <a:rPr lang="ja-JP" altLang="en-US" sz="2400">
                <a:solidFill>
                  <a:srgbClr val="606060"/>
                </a:solidFill>
                <a:effectLst/>
                <a:latin typeface="Songti TC" panose="02010600040101010101" pitchFamily="2" charset="-120"/>
                <a:ea typeface="Songti TC" panose="02010600040101010101" pitchFamily="2" charset="-120"/>
              </a:rPr>
              <a:t>。 </a:t>
            </a:r>
            <a:endParaRPr lang="en-US" altLang="ja-JP" sz="2400" dirty="0">
              <a:solidFill>
                <a:srgbClr val="606060"/>
              </a:solidFill>
              <a:effectLst/>
              <a:latin typeface="Songti TC" panose="02010600040101010101" pitchFamily="2" charset="-120"/>
              <a:ea typeface="Songti TC" panose="02010600040101010101" pitchFamily="2" charset="-120"/>
            </a:endParaRPr>
          </a:p>
          <a:p>
            <a:endParaRPr lang="ja-JP" altLang="en-US" sz="2400">
              <a:latin typeface="Songti TC" panose="02010600040101010101" pitchFamily="2" charset="-120"/>
              <a:ea typeface="Songti TC" panose="02010600040101010101" pitchFamily="2" charset="-120"/>
            </a:endParaRPr>
          </a:p>
          <a:p>
            <a:r>
              <a:rPr lang="ja-JP" altLang="en-US" sz="2400">
                <a:solidFill>
                  <a:srgbClr val="3D3D3D"/>
                </a:solidFill>
                <a:effectLst/>
                <a:latin typeface="Songti TC" panose="02010600040101010101" pitchFamily="2" charset="-120"/>
                <a:ea typeface="Songti TC" panose="02010600040101010101" pitchFamily="2" charset="-120"/>
              </a:rPr>
              <a:t>其中与脊髓相连的神经为脊神经， 主要分布千躯干和四肢 </a:t>
            </a:r>
            <a:r>
              <a:rPr lang="en-US" altLang="ja-JP" sz="2400" dirty="0">
                <a:solidFill>
                  <a:srgbClr val="141414"/>
                </a:solidFill>
                <a:effectLst/>
                <a:latin typeface="Songti TC" panose="02010600040101010101" pitchFamily="2" charset="-120"/>
                <a:ea typeface="Songti TC" panose="02010600040101010101" pitchFamily="2" charset="-120"/>
              </a:rPr>
              <a:t>;</a:t>
            </a:r>
            <a:r>
              <a:rPr lang="ja-JP" altLang="en-US" sz="2400">
                <a:solidFill>
                  <a:srgbClr val="141414"/>
                </a:solidFill>
                <a:effectLst/>
                <a:latin typeface="Songti TC" panose="02010600040101010101" pitchFamily="2" charset="-120"/>
                <a:ea typeface="Songti TC" panose="02010600040101010101" pitchFamily="2" charset="-120"/>
              </a:rPr>
              <a:t>与脑相连的神 </a:t>
            </a:r>
            <a:r>
              <a:rPr lang="ja-JP" altLang="en-US" sz="2400">
                <a:solidFill>
                  <a:srgbClr val="3D3D3D"/>
                </a:solidFill>
                <a:effectLst/>
                <a:latin typeface="Songti TC" panose="02010600040101010101" pitchFamily="2" charset="-120"/>
                <a:ea typeface="Songti TC" panose="02010600040101010101" pitchFamily="2" charset="-120"/>
              </a:rPr>
              <a:t>经为脑神经，主要分布于头面部 </a:t>
            </a:r>
            <a:r>
              <a:rPr lang="en-US" altLang="ja-JP" sz="2400" dirty="0">
                <a:solidFill>
                  <a:srgbClr val="141414"/>
                </a:solidFill>
                <a:effectLst/>
                <a:latin typeface="Songti TC" panose="02010600040101010101" pitchFamily="2" charset="-120"/>
                <a:ea typeface="Songti TC" panose="02010600040101010101" pitchFamily="2" charset="-120"/>
              </a:rPr>
              <a:t>;</a:t>
            </a:r>
            <a:r>
              <a:rPr lang="ja-JP" altLang="en-US" sz="2400">
                <a:solidFill>
                  <a:srgbClr val="141414"/>
                </a:solidFill>
                <a:effectLst/>
                <a:latin typeface="Songti TC" panose="02010600040101010101" pitchFamily="2" charset="-120"/>
                <a:ea typeface="Songti TC" panose="02010600040101010101" pitchFamily="2" charset="-120"/>
              </a:rPr>
              <a:t>与脑或脊髓相连并分布于内脏、心 </a:t>
            </a:r>
            <a:r>
              <a:rPr lang="ja-JP" altLang="en-US" sz="2400">
                <a:solidFill>
                  <a:srgbClr val="2B2B2B"/>
                </a:solidFill>
                <a:effectLst/>
                <a:latin typeface="Songti TC" panose="02010600040101010101" pitchFamily="2" charset="-120"/>
                <a:ea typeface="Songti TC" panose="02010600040101010101" pitchFamily="2" charset="-120"/>
              </a:rPr>
              <a:t>血管和腺体的神经为内脏神经 </a:t>
            </a:r>
            <a:r>
              <a:rPr lang="ja-JP" altLang="en-US" sz="2400">
                <a:solidFill>
                  <a:srgbClr val="606060"/>
                </a:solidFill>
                <a:effectLst/>
                <a:latin typeface="Songti TC" panose="02010600040101010101" pitchFamily="2" charset="-120"/>
                <a:ea typeface="Songti TC" panose="02010600040101010101" pitchFamily="2" charset="-120"/>
              </a:rPr>
              <a:t>。 </a:t>
            </a:r>
            <a:endParaRPr lang="ja-JP" altLang="en-US" sz="2400">
              <a:latin typeface="Songti TC" panose="02010600040101010101" pitchFamily="2" charset="-120"/>
              <a:ea typeface="Songti TC" panose="02010600040101010101" pitchFamily="2" charset="-120"/>
            </a:endParaRPr>
          </a:p>
          <a:p>
            <a:endParaRPr lang="en-US" sz="2000" dirty="0">
              <a:latin typeface="Songti TC" panose="02010600040101010101" pitchFamily="2" charset="-120"/>
              <a:ea typeface="Songti TC" panose="02010600040101010101" pitchFamily="2" charset="-120"/>
            </a:endParaRPr>
          </a:p>
          <a:p>
            <a:endParaRPr lang="en-US" sz="2000" dirty="0">
              <a:latin typeface="Songti TC" panose="02010600040101010101" pitchFamily="2" charset="-120"/>
              <a:ea typeface="Songti TC" panose="02010600040101010101" pitchFamily="2" charset="-120"/>
            </a:endParaRPr>
          </a:p>
        </p:txBody>
      </p:sp>
      <p:sp>
        <p:nvSpPr>
          <p:cNvPr id="2" name="Title 1"/>
          <p:cNvSpPr>
            <a:spLocks noGrp="1"/>
          </p:cNvSpPr>
          <p:nvPr>
            <p:ph type="title"/>
          </p:nvPr>
        </p:nvSpPr>
        <p:spPr/>
        <p:txBody>
          <a:bodyPr>
            <a:normAutofit/>
          </a:bodyPr>
          <a:lstStyle/>
          <a:p>
            <a:r>
              <a:rPr lang="ja-JP" altLang="en-US" sz="3200">
                <a:solidFill>
                  <a:srgbClr val="2D4982"/>
                </a:solidFill>
                <a:effectLst/>
                <a:latin typeface="Songti TC" panose="02010600040101010101" pitchFamily="2" charset="-120"/>
                <a:ea typeface="Songti TC" panose="02010600040101010101" pitchFamily="2" charset="-120"/>
              </a:rPr>
              <a:t>神经系统</a:t>
            </a:r>
            <a:endParaRPr lang="en-US" sz="3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MN The neuron" descr="2MN The neuron">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224088" y="1825625"/>
            <a:ext cx="7742237" cy="4351338"/>
          </a:xfrm>
        </p:spPr>
      </p:pic>
      <p:sp>
        <p:nvSpPr>
          <p:cNvPr id="2" name="Title 1"/>
          <p:cNvSpPr>
            <a:spLocks noGrp="1"/>
          </p:cNvSpPr>
          <p:nvPr>
            <p:ph type="title"/>
          </p:nvPr>
        </p:nvSpPr>
        <p:spPr/>
        <p:txBody>
          <a:bodyPr/>
          <a:lstStyle/>
          <a:p>
            <a:r>
              <a:rPr lang="en-US" altLang="zh-CN" dirty="0"/>
              <a:t>The</a:t>
            </a:r>
            <a:r>
              <a:rPr lang="zh-CN" altLang="en-US" dirty="0"/>
              <a:t> </a:t>
            </a:r>
            <a:r>
              <a:rPr lang="en-US" altLang="zh-CN" dirty="0"/>
              <a:t>neuron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0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brain and nerve cell&#10;&#10;Description automatically generated with medium confidence"/>
          <p:cNvPicPr>
            <a:picLocks noGrp="1" noChangeAspect="1"/>
          </p:cNvPicPr>
          <p:nvPr>
            <p:ph sz="quarter" idx="10"/>
          </p:nvPr>
        </p:nvPicPr>
        <p:blipFill rotWithShape="1">
          <a:blip r:embed="rId3" cstate="screen"/>
          <a:stretch>
            <a:fillRect/>
          </a:stretch>
        </p:blipFill>
        <p:spPr>
          <a:xfrm>
            <a:off x="253834" y="3593585"/>
            <a:ext cx="6502400" cy="2514600"/>
          </a:xfrm>
        </p:spPr>
      </p:pic>
      <p:sp>
        <p:nvSpPr>
          <p:cNvPr id="2" name="Title 1"/>
          <p:cNvSpPr>
            <a:spLocks noGrp="1"/>
          </p:cNvSpPr>
          <p:nvPr>
            <p:ph type="title"/>
          </p:nvPr>
        </p:nvSpPr>
        <p:spPr/>
        <p:txBody>
          <a:bodyPr>
            <a:normAutofit/>
          </a:bodyPr>
          <a:lstStyle/>
          <a:p>
            <a:r>
              <a:rPr lang="ja-JP" altLang="en-US" sz="3200">
                <a:solidFill>
                  <a:srgbClr val="0070C0"/>
                </a:solidFill>
                <a:effectLst/>
                <a:latin typeface="HiddenHorzOCR"/>
              </a:rPr>
              <a:t>突触 </a:t>
            </a:r>
            <a:r>
              <a:rPr lang="en-US" altLang="ja-JP" sz="3200" dirty="0">
                <a:solidFill>
                  <a:srgbClr val="0070C0"/>
                </a:solidFill>
                <a:effectLst/>
                <a:latin typeface="HiddenHorzOCR"/>
              </a:rPr>
              <a:t>(</a:t>
            </a:r>
            <a:r>
              <a:rPr lang="en-US" sz="3200" dirty="0">
                <a:solidFill>
                  <a:srgbClr val="0070C0"/>
                </a:solidFill>
                <a:effectLst/>
                <a:latin typeface="HiddenHorzOCR"/>
              </a:rPr>
              <a:t>synapse)</a:t>
            </a:r>
            <a:endParaRPr lang="en-US" dirty="0">
              <a:solidFill>
                <a:srgbClr val="0070C0"/>
              </a:solidFill>
            </a:endParaRPr>
          </a:p>
        </p:txBody>
      </p:sp>
      <p:pic>
        <p:nvPicPr>
          <p:cNvPr id="6" name="Content Placeholder 4" descr="A diagram of a brain and nerve cell&#10;&#10;Description automatically generated with medium confidence"/>
          <p:cNvPicPr>
            <a:picLocks noChangeAspect="1"/>
          </p:cNvPicPr>
          <p:nvPr/>
        </p:nvPicPr>
        <p:blipFill rotWithShape="1">
          <a:blip r:embed="rId4" cstate="screen"/>
          <a:srcRect/>
          <a:stretch>
            <a:fillRect/>
          </a:stretch>
        </p:blipFill>
        <p:spPr>
          <a:xfrm>
            <a:off x="6495718" y="1845128"/>
            <a:ext cx="5848682" cy="4617641"/>
          </a:xfrm>
          <a:prstGeom prst="rect">
            <a:avLst/>
          </a:prstGeom>
        </p:spPr>
      </p:pic>
      <p:sp>
        <p:nvSpPr>
          <p:cNvPr id="8" name="TextBox 7"/>
          <p:cNvSpPr txBox="1"/>
          <p:nvPr/>
        </p:nvSpPr>
        <p:spPr>
          <a:xfrm>
            <a:off x="972356" y="2536053"/>
            <a:ext cx="7540269" cy="923330"/>
          </a:xfrm>
          <a:prstGeom prst="rect">
            <a:avLst/>
          </a:prstGeom>
          <a:noFill/>
        </p:spPr>
        <p:txBody>
          <a:bodyPr wrap="square">
            <a:spAutoFit/>
          </a:bodyPr>
          <a:lstStyle/>
          <a:p>
            <a:r>
              <a:rPr lang="ja-JP" altLang="en-US" sz="1800">
                <a:solidFill>
                  <a:srgbClr val="282828"/>
                </a:solidFill>
                <a:effectLst/>
                <a:latin typeface="HiddenHorzOCR"/>
              </a:rPr>
              <a:t>突触前成分</a:t>
            </a:r>
            <a:r>
              <a:rPr lang="en-US" sz="1800" dirty="0">
                <a:solidFill>
                  <a:srgbClr val="282828"/>
                </a:solidFill>
                <a:effectLst/>
                <a:latin typeface="HiddenHorzOCR"/>
              </a:rPr>
              <a:t>(presynaptic </a:t>
            </a:r>
            <a:r>
              <a:rPr lang="en-US" sz="1800" dirty="0">
                <a:solidFill>
                  <a:srgbClr val="282828"/>
                </a:solidFill>
                <a:effectLst/>
                <a:latin typeface="Times"/>
              </a:rPr>
              <a:t>membrane) </a:t>
            </a:r>
            <a:endParaRPr lang="en-US" dirty="0"/>
          </a:p>
          <a:p>
            <a:r>
              <a:rPr lang="ja-JP" altLang="en-US" sz="1800">
                <a:solidFill>
                  <a:srgbClr val="282828"/>
                </a:solidFill>
                <a:effectLst/>
                <a:latin typeface="HiddenHorzOCR"/>
              </a:rPr>
              <a:t>突触后成分</a:t>
            </a:r>
            <a:r>
              <a:rPr lang="en-US" sz="1800" dirty="0">
                <a:solidFill>
                  <a:srgbClr val="191919"/>
                </a:solidFill>
                <a:effectLst/>
                <a:latin typeface="HiddenHorzOCR"/>
              </a:rPr>
              <a:t>(postsynaptic membrane) </a:t>
            </a:r>
            <a:endParaRPr lang="en-US" dirty="0"/>
          </a:p>
          <a:p>
            <a:r>
              <a:rPr lang="ja-JP" altLang="en-US" sz="1800">
                <a:solidFill>
                  <a:srgbClr val="282828"/>
                </a:solidFill>
                <a:effectLst/>
                <a:latin typeface="HiddenHorzOCR"/>
              </a:rPr>
              <a:t>突触间隙</a:t>
            </a:r>
            <a:r>
              <a:rPr lang="en-US" sz="1800" dirty="0">
                <a:solidFill>
                  <a:srgbClr val="191919"/>
                </a:solidFill>
                <a:effectLst/>
                <a:latin typeface="HiddenHorzOCR"/>
              </a:rPr>
              <a:t>(synapti</a:t>
            </a:r>
            <a:r>
              <a:rPr lang="en-US" sz="1800" dirty="0">
                <a:solidFill>
                  <a:srgbClr val="3F3F3F"/>
                </a:solidFill>
                <a:effectLst/>
                <a:latin typeface="HiddenHorzOCR"/>
              </a:rPr>
              <a:t>c </a:t>
            </a:r>
            <a:r>
              <a:rPr lang="en-US" sz="1800" dirty="0">
                <a:solidFill>
                  <a:srgbClr val="2D2D2D"/>
                </a:solidFill>
                <a:effectLst/>
                <a:latin typeface="HiddenHorzOCR"/>
              </a:rPr>
              <a:t>cleft) </a:t>
            </a:r>
            <a:endParaRPr lang="en-US" sz="1800" dirty="0">
              <a:solidFill>
                <a:srgbClr val="191919"/>
              </a:solidFill>
              <a:effectLst/>
              <a:latin typeface="HiddenHorzOCR"/>
            </a:endParaRPr>
          </a:p>
        </p:txBody>
      </p:sp>
      <p:sp>
        <p:nvSpPr>
          <p:cNvPr id="9" name="TextBox 8"/>
          <p:cNvSpPr txBox="1"/>
          <p:nvPr/>
        </p:nvSpPr>
        <p:spPr>
          <a:xfrm>
            <a:off x="253834" y="1674429"/>
            <a:ext cx="9486900" cy="461665"/>
          </a:xfrm>
          <a:prstGeom prst="rect">
            <a:avLst/>
          </a:prstGeom>
          <a:noFill/>
        </p:spPr>
        <p:txBody>
          <a:bodyPr wrap="square">
            <a:spAutoFit/>
          </a:bodyPr>
          <a:lstStyle/>
          <a:p>
            <a:pPr marL="285750" indent="-285750">
              <a:buFont typeface="Arial" panose="020B0604020202020204" pitchFamily="34" charset="0"/>
              <a:buChar char="•"/>
            </a:pPr>
            <a:r>
              <a:rPr lang="ja-JP" altLang="en-US" sz="2400">
                <a:solidFill>
                  <a:srgbClr val="2D2D2D"/>
                </a:solidFill>
                <a:effectLst/>
                <a:latin typeface="HiddenHorzOCR"/>
              </a:rPr>
              <a:t>神经元之间进行信息传递的特异性功能接触部位</a:t>
            </a:r>
            <a:endParaRPr lang="en-US" sz="2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Several different types of neurons&#10;&#10;Description automatically generated"/>
          <p:cNvPicPr>
            <a:picLocks noGrp="1" noChangeAspect="1"/>
          </p:cNvPicPr>
          <p:nvPr>
            <p:ph sz="quarter" idx="10"/>
          </p:nvPr>
        </p:nvPicPr>
        <p:blipFill>
          <a:blip r:embed="rId2" cstate="screen"/>
          <a:stretch>
            <a:fillRect/>
          </a:stretch>
        </p:blipFill>
        <p:spPr>
          <a:xfrm>
            <a:off x="5622324" y="1620611"/>
            <a:ext cx="6362700" cy="4330700"/>
          </a:xfrm>
        </p:spPr>
      </p:pic>
      <p:sp>
        <p:nvSpPr>
          <p:cNvPr id="2" name="Title 1"/>
          <p:cNvSpPr>
            <a:spLocks noGrp="1"/>
          </p:cNvSpPr>
          <p:nvPr>
            <p:ph type="title"/>
          </p:nvPr>
        </p:nvSpPr>
        <p:spPr/>
        <p:txBody>
          <a:bodyPr>
            <a:normAutofit/>
          </a:bodyPr>
          <a:lstStyle/>
          <a:p>
            <a:r>
              <a:rPr lang="ja-JP" altLang="en-US" sz="3200">
                <a:solidFill>
                  <a:srgbClr val="0070C0"/>
                </a:solidFill>
                <a:effectLst/>
                <a:latin typeface="HiddenHorzOCR"/>
              </a:rPr>
              <a:t>突触 </a:t>
            </a:r>
            <a:endParaRPr lang="en-US" dirty="0">
              <a:solidFill>
                <a:srgbClr val="0070C0"/>
              </a:solidFill>
            </a:endParaRPr>
          </a:p>
        </p:txBody>
      </p:sp>
      <p:sp>
        <p:nvSpPr>
          <p:cNvPr id="4" name="TextBox 3"/>
          <p:cNvSpPr txBox="1"/>
          <p:nvPr/>
        </p:nvSpPr>
        <p:spPr>
          <a:xfrm>
            <a:off x="426080" y="3185796"/>
            <a:ext cx="5196244" cy="1200329"/>
          </a:xfrm>
          <a:prstGeom prst="rect">
            <a:avLst/>
          </a:prstGeom>
          <a:noFill/>
        </p:spPr>
        <p:txBody>
          <a:bodyPr wrap="square">
            <a:spAutoFit/>
          </a:bodyPr>
          <a:lstStyle/>
          <a:p>
            <a:r>
              <a:rPr lang="ja-JP" altLang="en-US" sz="2400">
                <a:solidFill>
                  <a:srgbClr val="2D2D2D"/>
                </a:solidFill>
                <a:effectLst/>
                <a:latin typeface="Songti TC" panose="02010600040101010101" pitchFamily="2" charset="-120"/>
                <a:ea typeface="Songti TC" panose="02010600040101010101" pitchFamily="2" charset="-120"/>
              </a:rPr>
              <a:t>依照胞体、轴突和树突的相互组合，共有 </a:t>
            </a:r>
            <a:r>
              <a:rPr lang="en-US" altLang="ja-JP" sz="2400" dirty="0">
                <a:solidFill>
                  <a:srgbClr val="2D2D2D"/>
                </a:solidFill>
                <a:effectLst/>
                <a:latin typeface="Songti TC" panose="02010600040101010101" pitchFamily="2" charset="-120"/>
                <a:ea typeface="Songti TC" panose="02010600040101010101" pitchFamily="2" charset="-120"/>
              </a:rPr>
              <a:t>9 </a:t>
            </a:r>
            <a:r>
              <a:rPr lang="ja-JP" altLang="en-US" sz="2400">
                <a:solidFill>
                  <a:srgbClr val="2D2D2D"/>
                </a:solidFill>
                <a:effectLst/>
                <a:latin typeface="Songti TC" panose="02010600040101010101" pitchFamily="2" charset="-120"/>
                <a:ea typeface="Songti TC" panose="02010600040101010101" pitchFamily="2" charset="-120"/>
              </a:rPr>
              <a:t>种突触连接类型，其中轴</a:t>
            </a:r>
            <a:r>
              <a:rPr lang="en-US" altLang="ja-JP" sz="2400" dirty="0">
                <a:solidFill>
                  <a:srgbClr val="2D2D2D"/>
                </a:solidFill>
                <a:effectLst/>
                <a:latin typeface="Songti TC" panose="02010600040101010101" pitchFamily="2" charset="-120"/>
                <a:ea typeface="Songti TC" panose="02010600040101010101" pitchFamily="2" charset="-120"/>
              </a:rPr>
              <a:t>-</a:t>
            </a:r>
            <a:r>
              <a:rPr lang="ja-JP" altLang="en-US" sz="2400">
                <a:solidFill>
                  <a:srgbClr val="2D2D2D"/>
                </a:solidFill>
                <a:effectLst/>
                <a:latin typeface="Songti TC" panose="02010600040101010101" pitchFamily="2" charset="-120"/>
                <a:ea typeface="Songti TC" panose="02010600040101010101" pitchFamily="2" charset="-120"/>
              </a:rPr>
              <a:t>体、轴</a:t>
            </a:r>
            <a:r>
              <a:rPr lang="en-US" altLang="ja-JP" sz="2400" dirty="0">
                <a:solidFill>
                  <a:srgbClr val="2D2D2D"/>
                </a:solidFill>
                <a:effectLst/>
                <a:latin typeface="Songti TC" panose="02010600040101010101" pitchFamily="2" charset="-120"/>
                <a:ea typeface="Songti TC" panose="02010600040101010101" pitchFamily="2" charset="-120"/>
              </a:rPr>
              <a:t>-</a:t>
            </a:r>
            <a:r>
              <a:rPr lang="ja-JP" altLang="en-US" sz="2400">
                <a:solidFill>
                  <a:srgbClr val="2D2D2D"/>
                </a:solidFill>
                <a:effectLst/>
                <a:latin typeface="Songti TC" panose="02010600040101010101" pitchFamily="2" charset="-120"/>
                <a:ea typeface="Songti TC" panose="02010600040101010101" pitchFamily="2" charset="-120"/>
              </a:rPr>
              <a:t>树和轴</a:t>
            </a:r>
            <a:r>
              <a:rPr lang="en-US" altLang="ja-JP" sz="2400" dirty="0">
                <a:solidFill>
                  <a:srgbClr val="2D2D2D"/>
                </a:solidFill>
                <a:effectLst/>
                <a:latin typeface="Songti TC" panose="02010600040101010101" pitchFamily="2" charset="-120"/>
                <a:ea typeface="Songti TC" panose="02010600040101010101" pitchFamily="2" charset="-120"/>
              </a:rPr>
              <a:t>-</a:t>
            </a:r>
            <a:r>
              <a:rPr lang="ja-JP" altLang="en-US" sz="2400">
                <a:solidFill>
                  <a:srgbClr val="2D2D2D"/>
                </a:solidFill>
                <a:effectLst/>
                <a:latin typeface="Songti TC" panose="02010600040101010101" pitchFamily="2" charset="-120"/>
                <a:ea typeface="Songti TC" panose="02010600040101010101" pitchFamily="2" charset="-120"/>
              </a:rPr>
              <a:t>轴 </a:t>
            </a:r>
            <a:r>
              <a:rPr lang="ja-JP" altLang="en-US" sz="2400">
                <a:solidFill>
                  <a:srgbClr val="757575"/>
                </a:solidFill>
                <a:effectLst/>
                <a:latin typeface="Songti TC" panose="02010600040101010101" pitchFamily="2" charset="-120"/>
                <a:ea typeface="Songti TC" panose="02010600040101010101" pitchFamily="2" charset="-120"/>
              </a:rPr>
              <a:t>三</a:t>
            </a:r>
            <a:r>
              <a:rPr lang="ja-JP" altLang="en-US" sz="2400">
                <a:solidFill>
                  <a:srgbClr val="2D2D2D"/>
                </a:solidFill>
                <a:effectLst/>
                <a:latin typeface="Songti TC" panose="02010600040101010101" pitchFamily="2" charset="-120"/>
                <a:ea typeface="Songti TC" panose="02010600040101010101" pitchFamily="2" charset="-120"/>
              </a:rPr>
              <a:t>种为最主要的突触 </a:t>
            </a:r>
            <a:endParaRPr lang="ja-JP" altLang="en-US" sz="2400">
              <a:latin typeface="Songti TC" panose="02010600040101010101" pitchFamily="2" charset="-120"/>
              <a:ea typeface="Songti TC" panose="02010600040101010101" pitchFamily="2" charset="-12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58702" y="1685678"/>
            <a:ext cx="5915465" cy="4921498"/>
          </a:xfrm>
        </p:spPr>
        <p:txBody>
          <a:bodyPr>
            <a:noAutofit/>
          </a:bodyPr>
          <a:lstStyle/>
          <a:p>
            <a:pPr marL="0" indent="0" algn="just">
              <a:lnSpc>
                <a:spcPct val="120000"/>
              </a:lnSpc>
              <a:buNone/>
            </a:pPr>
            <a:r>
              <a:rPr lang="ja-JP" altLang="en-US" sz="2000" b="0" i="0">
                <a:effectLst/>
                <a:latin typeface="Songti TC" panose="02010600040101010101" pitchFamily="2" charset="-120"/>
                <a:ea typeface="Songti TC" panose="02010600040101010101" pitchFamily="2" charset="-120"/>
              </a:rPr>
              <a:t>根据突触前膜和后膜的胞质面致密物质厚度不同，可将突触分为</a:t>
            </a:r>
            <a:r>
              <a:rPr lang="en-US" altLang="ja-JP" sz="2000" b="0" i="0" dirty="0">
                <a:effectLst/>
                <a:latin typeface="Songti TC" panose="02010600040101010101" pitchFamily="2" charset="-120"/>
                <a:ea typeface="Songti TC" panose="02010600040101010101" pitchFamily="2" charset="-120"/>
              </a:rPr>
              <a:t>Ⅰ</a:t>
            </a:r>
            <a:r>
              <a:rPr lang="ja-JP" altLang="en-US" sz="2000" b="0" i="0">
                <a:effectLst/>
                <a:latin typeface="Songti TC" panose="02010600040101010101" pitchFamily="2" charset="-120"/>
                <a:ea typeface="Songti TC" panose="02010600040101010101" pitchFamily="2" charset="-120"/>
              </a:rPr>
              <a:t>和</a:t>
            </a:r>
            <a:r>
              <a:rPr lang="en-US" altLang="ja-JP" sz="2000" b="0" i="0" dirty="0">
                <a:effectLst/>
                <a:latin typeface="Songti TC" panose="02010600040101010101" pitchFamily="2" charset="-120"/>
                <a:ea typeface="Songti TC" panose="02010600040101010101" pitchFamily="2" charset="-120"/>
              </a:rPr>
              <a:t>Ⅱ</a:t>
            </a:r>
            <a:r>
              <a:rPr lang="ja-JP" altLang="en-US" sz="2000" b="0" i="0">
                <a:effectLst/>
                <a:latin typeface="Songti TC" panose="02010600040101010101" pitchFamily="2" charset="-120"/>
                <a:ea typeface="Songti TC" panose="02010600040101010101" pitchFamily="2" charset="-120"/>
              </a:rPr>
              <a:t>两型</a:t>
            </a:r>
            <a:r>
              <a:rPr lang="en-US" altLang="ja-JP" sz="2000" b="0" i="0" dirty="0">
                <a:effectLst/>
                <a:latin typeface="Songti TC" panose="02010600040101010101" pitchFamily="2" charset="-120"/>
                <a:ea typeface="Songti TC" panose="02010600040101010101" pitchFamily="2" charset="-120"/>
              </a:rPr>
              <a:t>:</a:t>
            </a:r>
          </a:p>
          <a:p>
            <a:pPr algn="just">
              <a:lnSpc>
                <a:spcPct val="120000"/>
              </a:lnSpc>
            </a:pPr>
            <a:r>
              <a:rPr lang="en-US" altLang="ja-JP" sz="2000" b="0" i="0" dirty="0">
                <a:effectLst/>
                <a:latin typeface="Songti TC" panose="02010600040101010101" pitchFamily="2" charset="-120"/>
                <a:ea typeface="Songti TC" panose="02010600040101010101" pitchFamily="2" charset="-120"/>
              </a:rPr>
              <a:t>①Ⅰ</a:t>
            </a:r>
            <a:r>
              <a:rPr lang="ja-JP" altLang="en-US" sz="2000" b="0" i="0">
                <a:effectLst/>
                <a:latin typeface="Songti TC" panose="02010600040101010101" pitchFamily="2" charset="-120"/>
                <a:ea typeface="Songti TC" panose="02010600040101010101" pitchFamily="2" charset="-120"/>
              </a:rPr>
              <a:t>型突触</a:t>
            </a:r>
            <a:r>
              <a:rPr lang="zh-CN" altLang="en-US" sz="2000" b="0" i="0" dirty="0">
                <a:effectLst/>
                <a:latin typeface="Songti TC" panose="02010600040101010101" pitchFamily="2" charset="-120"/>
                <a:ea typeface="Songti TC" panose="02010600040101010101" pitchFamily="2" charset="-120"/>
              </a:rPr>
              <a:t>：</a:t>
            </a:r>
            <a:r>
              <a:rPr lang="ja-JP" altLang="en-US" sz="2000" b="0" i="0">
                <a:effectLst/>
                <a:latin typeface="Songti TC" panose="02010600040101010101" pitchFamily="2" charset="-120"/>
                <a:ea typeface="Songti TC" panose="02010600040101010101" pitchFamily="2" charset="-120"/>
              </a:rPr>
              <a:t>后膜胞质面致密物质比前膜厚，故又称为不对称突触</a:t>
            </a:r>
            <a:r>
              <a:rPr lang="en-US" altLang="zh-CN" sz="2000" b="0" i="0" dirty="0">
                <a:effectLst/>
                <a:latin typeface="Songti TC" panose="02010600040101010101" pitchFamily="2" charset="-120"/>
                <a:ea typeface="Songti TC" panose="02010600040101010101" pitchFamily="2" charset="-120"/>
              </a:rPr>
              <a:t>;</a:t>
            </a:r>
            <a:r>
              <a:rPr lang="zh-CN" altLang="en-US" sz="2000" b="0" i="0" dirty="0">
                <a:effectLst/>
                <a:latin typeface="Songti TC" panose="02010600040101010101" pitchFamily="2" charset="-120"/>
                <a:ea typeface="Songti TC" panose="02010600040101010101" pitchFamily="2" charset="-120"/>
              </a:rPr>
              <a:t> </a:t>
            </a:r>
            <a:r>
              <a:rPr lang="ja-JP" altLang="en-US" sz="2000" b="0" i="0">
                <a:effectLst/>
                <a:latin typeface="Songti TC" panose="02010600040101010101" pitchFamily="2" charset="-120"/>
                <a:ea typeface="Songti TC" panose="02010600040101010101" pitchFamily="2" charset="-120"/>
              </a:rPr>
              <a:t>突触小泡呈球形，突触间隙较宽（</a:t>
            </a:r>
            <a:r>
              <a:rPr lang="en-US" altLang="ja-JP" sz="2000" b="0" i="0" dirty="0">
                <a:effectLst/>
                <a:latin typeface="Songti TC" panose="02010600040101010101" pitchFamily="2" charset="-120"/>
                <a:ea typeface="Songti TC" panose="02010600040101010101" pitchFamily="2" charset="-120"/>
              </a:rPr>
              <a:t>20</a:t>
            </a:r>
            <a:r>
              <a:rPr lang="ja-JP" altLang="en-US" sz="2000" b="0" i="0">
                <a:effectLst/>
                <a:latin typeface="Songti TC" panose="02010600040101010101" pitchFamily="2" charset="-120"/>
                <a:ea typeface="Songti TC" panose="02010600040101010101" pitchFamily="2" charset="-120"/>
              </a:rPr>
              <a:t>～</a:t>
            </a:r>
            <a:r>
              <a:rPr lang="en-US" altLang="ja-JP" sz="2000" b="0" i="0" dirty="0">
                <a:effectLst/>
                <a:latin typeface="Songti TC" panose="02010600040101010101" pitchFamily="2" charset="-120"/>
                <a:ea typeface="Songti TC" panose="02010600040101010101" pitchFamily="2" charset="-120"/>
              </a:rPr>
              <a:t>50</a:t>
            </a:r>
            <a:r>
              <a:rPr lang="en-US" sz="2000" b="0" i="0" dirty="0">
                <a:effectLst/>
                <a:latin typeface="Songti TC" panose="02010600040101010101" pitchFamily="2" charset="-120"/>
                <a:ea typeface="Songti TC" panose="02010600040101010101" pitchFamily="2" charset="-120"/>
              </a:rPr>
              <a:t>nm）；</a:t>
            </a:r>
            <a:r>
              <a:rPr lang="ja-JP" altLang="en-US" sz="2000" b="0" i="0">
                <a:effectLst/>
                <a:latin typeface="Songti TC" panose="02010600040101010101" pitchFamily="2" charset="-120"/>
                <a:ea typeface="Songti TC" panose="02010600040101010101" pitchFamily="2" charset="-120"/>
              </a:rPr>
              <a:t>一般认为</a:t>
            </a:r>
            <a:r>
              <a:rPr lang="en-US" altLang="ja-JP" sz="2000" b="0" i="0" dirty="0">
                <a:effectLst/>
                <a:latin typeface="Songti TC" panose="02010600040101010101" pitchFamily="2" charset="-120"/>
                <a:ea typeface="Songti TC" panose="02010600040101010101" pitchFamily="2" charset="-120"/>
              </a:rPr>
              <a:t>Ⅰ</a:t>
            </a:r>
            <a:r>
              <a:rPr lang="ja-JP" altLang="en-US" sz="2000" b="0" i="0">
                <a:effectLst/>
                <a:latin typeface="Songti TC" panose="02010600040101010101" pitchFamily="2" charset="-120"/>
                <a:ea typeface="Songti TC" panose="02010600040101010101" pitchFamily="2" charset="-120"/>
              </a:rPr>
              <a:t>型突触是兴奋性突触，主要分布在树突干上的轴</a:t>
            </a:r>
            <a:r>
              <a:rPr lang="en-US" altLang="ja-JP" sz="2000" b="0" i="0" dirty="0">
                <a:effectLst/>
                <a:latin typeface="Songti TC" panose="02010600040101010101" pitchFamily="2" charset="-120"/>
                <a:ea typeface="Songti TC" panose="02010600040101010101" pitchFamily="2" charset="-120"/>
              </a:rPr>
              <a:t>-</a:t>
            </a:r>
            <a:r>
              <a:rPr lang="ja-JP" altLang="en-US" sz="2000" b="0" i="0">
                <a:effectLst/>
                <a:latin typeface="Songti TC" panose="02010600040101010101" pitchFamily="2" charset="-120"/>
                <a:ea typeface="Songti TC" panose="02010600040101010101" pitchFamily="2" charset="-120"/>
              </a:rPr>
              <a:t>树突触。</a:t>
            </a:r>
          </a:p>
          <a:p>
            <a:pPr algn="just">
              <a:lnSpc>
                <a:spcPct val="120000"/>
              </a:lnSpc>
            </a:pPr>
            <a:r>
              <a:rPr lang="en-US" altLang="ja-JP" sz="2000" b="0" i="0" dirty="0">
                <a:effectLst/>
                <a:latin typeface="Songti TC" panose="02010600040101010101" pitchFamily="2" charset="-120"/>
                <a:ea typeface="Songti TC" panose="02010600040101010101" pitchFamily="2" charset="-120"/>
              </a:rPr>
              <a:t>②Ⅱ</a:t>
            </a:r>
            <a:r>
              <a:rPr lang="ja-JP" altLang="en-US" sz="2000" b="0" i="0">
                <a:effectLst/>
                <a:latin typeface="Songti TC" panose="02010600040101010101" pitchFamily="2" charset="-120"/>
                <a:ea typeface="Songti TC" panose="02010600040101010101" pitchFamily="2" charset="-120"/>
              </a:rPr>
              <a:t>型突触</a:t>
            </a:r>
            <a:r>
              <a:rPr lang="zh-CN" altLang="en-US" sz="2000" b="0" i="0" dirty="0">
                <a:effectLst/>
                <a:latin typeface="Songti TC" panose="02010600040101010101" pitchFamily="2" charset="-120"/>
                <a:ea typeface="Songti TC" panose="02010600040101010101" pitchFamily="2" charset="-120"/>
              </a:rPr>
              <a:t>：</a:t>
            </a:r>
            <a:r>
              <a:rPr lang="ja-JP" altLang="en-US" sz="2000" b="0" i="0">
                <a:effectLst/>
                <a:latin typeface="Songti TC" panose="02010600040101010101" pitchFamily="2" charset="-120"/>
                <a:ea typeface="Songti TC" panose="02010600040101010101" pitchFamily="2" charset="-120"/>
              </a:rPr>
              <a:t>前、后膜的致密物质较少，厚度近似，故称为对称性突触</a:t>
            </a:r>
            <a:r>
              <a:rPr lang="en-US" altLang="zh-CN" sz="2000" b="0" i="0" dirty="0">
                <a:effectLst/>
                <a:latin typeface="Songti TC" panose="02010600040101010101" pitchFamily="2" charset="-120"/>
                <a:ea typeface="Songti TC" panose="02010600040101010101" pitchFamily="2" charset="-120"/>
              </a:rPr>
              <a:t>,</a:t>
            </a:r>
            <a:r>
              <a:rPr lang="zh-CN" altLang="en-US" sz="2000" b="0" i="0" dirty="0">
                <a:effectLst/>
                <a:latin typeface="Songti TC" panose="02010600040101010101" pitchFamily="2" charset="-120"/>
                <a:ea typeface="Songti TC" panose="02010600040101010101" pitchFamily="2" charset="-120"/>
              </a:rPr>
              <a:t> </a:t>
            </a:r>
            <a:r>
              <a:rPr lang="ja-JP" altLang="en-US" sz="2000" b="0" i="0">
                <a:effectLst/>
                <a:latin typeface="Songti TC" panose="02010600040101010101" pitchFamily="2" charset="-120"/>
                <a:ea typeface="Songti TC" panose="02010600040101010101" pitchFamily="2" charset="-120"/>
              </a:rPr>
              <a:t>突触小泡呈扁平形，突触间隙也较窄（</a:t>
            </a:r>
            <a:r>
              <a:rPr lang="en-US" altLang="ja-JP" sz="2000" b="0" i="0" dirty="0">
                <a:effectLst/>
                <a:latin typeface="Songti TC" panose="02010600040101010101" pitchFamily="2" charset="-120"/>
                <a:ea typeface="Songti TC" panose="02010600040101010101" pitchFamily="2" charset="-120"/>
              </a:rPr>
              <a:t>10</a:t>
            </a:r>
            <a:r>
              <a:rPr lang="ja-JP" altLang="en-US" sz="2000" b="0" i="0">
                <a:effectLst/>
                <a:latin typeface="Songti TC" panose="02010600040101010101" pitchFamily="2" charset="-120"/>
                <a:ea typeface="Songti TC" panose="02010600040101010101" pitchFamily="2" charset="-120"/>
              </a:rPr>
              <a:t>～</a:t>
            </a:r>
            <a:r>
              <a:rPr lang="en-US" altLang="ja-JP" sz="2000" b="0" i="0" dirty="0">
                <a:effectLst/>
                <a:latin typeface="Songti TC" panose="02010600040101010101" pitchFamily="2" charset="-120"/>
                <a:ea typeface="Songti TC" panose="02010600040101010101" pitchFamily="2" charset="-120"/>
              </a:rPr>
              <a:t>20</a:t>
            </a:r>
            <a:r>
              <a:rPr lang="en-US" sz="2000" b="0" i="0" dirty="0">
                <a:effectLst/>
                <a:latin typeface="Songti TC" panose="02010600040101010101" pitchFamily="2" charset="-120"/>
                <a:ea typeface="Songti TC" panose="02010600040101010101" pitchFamily="2" charset="-120"/>
              </a:rPr>
              <a:t>nm）。</a:t>
            </a:r>
            <a:r>
              <a:rPr lang="ja-JP" altLang="en-US" sz="2000" b="0" i="0">
                <a:effectLst/>
                <a:latin typeface="Songti TC" panose="02010600040101010101" pitchFamily="2" charset="-120"/>
                <a:ea typeface="Songti TC" panose="02010600040101010101" pitchFamily="2" charset="-120"/>
              </a:rPr>
              <a:t>认为</a:t>
            </a:r>
            <a:r>
              <a:rPr lang="en-US" altLang="ja-JP" sz="2000" b="0" i="0" dirty="0">
                <a:effectLst/>
                <a:latin typeface="Songti TC" panose="02010600040101010101" pitchFamily="2" charset="-120"/>
                <a:ea typeface="Songti TC" panose="02010600040101010101" pitchFamily="2" charset="-120"/>
              </a:rPr>
              <a:t>Ⅱ</a:t>
            </a:r>
            <a:r>
              <a:rPr lang="ja-JP" altLang="en-US" sz="2000" b="0" i="0">
                <a:effectLst/>
                <a:latin typeface="Songti TC" panose="02010600040101010101" pitchFamily="2" charset="-120"/>
                <a:ea typeface="Songti TC" panose="02010600040101010101" pitchFamily="2" charset="-120"/>
              </a:rPr>
              <a:t>型突触是一种抑制性突触，多分布在胞体上的轴</a:t>
            </a:r>
            <a:r>
              <a:rPr lang="en-US" altLang="ja-JP" sz="2000" b="0" i="0" dirty="0">
                <a:effectLst/>
                <a:latin typeface="Songti TC" panose="02010600040101010101" pitchFamily="2" charset="-120"/>
                <a:ea typeface="Songti TC" panose="02010600040101010101" pitchFamily="2" charset="-120"/>
              </a:rPr>
              <a:t>-</a:t>
            </a:r>
            <a:r>
              <a:rPr lang="ja-JP" altLang="en-US" sz="2000" b="0" i="0">
                <a:effectLst/>
                <a:latin typeface="Songti TC" panose="02010600040101010101" pitchFamily="2" charset="-120"/>
                <a:ea typeface="Songti TC" panose="02010600040101010101" pitchFamily="2" charset="-120"/>
              </a:rPr>
              <a:t>体突触</a:t>
            </a:r>
          </a:p>
          <a:p>
            <a:pPr>
              <a:lnSpc>
                <a:spcPct val="120000"/>
              </a:lnSpc>
            </a:pPr>
            <a:endParaRPr lang="en-US" sz="2000" dirty="0">
              <a:latin typeface="Songti TC" panose="02010600040101010101" pitchFamily="2" charset="-120"/>
              <a:ea typeface="Songti TC" panose="02010600040101010101" pitchFamily="2" charset="-120"/>
            </a:endParaRPr>
          </a:p>
        </p:txBody>
      </p:sp>
      <p:sp>
        <p:nvSpPr>
          <p:cNvPr id="2" name="Title 1"/>
          <p:cNvSpPr>
            <a:spLocks noGrp="1"/>
          </p:cNvSpPr>
          <p:nvPr>
            <p:ph type="title"/>
          </p:nvPr>
        </p:nvSpPr>
        <p:spPr/>
        <p:txBody>
          <a:bodyPr>
            <a:normAutofit/>
          </a:bodyPr>
          <a:lstStyle/>
          <a:p>
            <a:r>
              <a:rPr lang="ja-JP" altLang="en-US" sz="3200">
                <a:solidFill>
                  <a:srgbClr val="0070C0"/>
                </a:solidFill>
                <a:effectLst/>
                <a:latin typeface="HiddenHorzOCR"/>
              </a:rPr>
              <a:t>突触 </a:t>
            </a:r>
            <a:endParaRPr lang="en-US" dirty="0">
              <a:solidFill>
                <a:srgbClr val="0070C0"/>
              </a:solidFill>
            </a:endParaRPr>
          </a:p>
        </p:txBody>
      </p:sp>
      <p:pic>
        <p:nvPicPr>
          <p:cNvPr id="6" name="Picture 5" descr="A diagram of a synapse&#10;&#10;Description automatically generated"/>
          <p:cNvPicPr>
            <a:picLocks noChangeAspect="1"/>
          </p:cNvPicPr>
          <p:nvPr/>
        </p:nvPicPr>
        <p:blipFill>
          <a:blip r:embed="rId2"/>
          <a:stretch>
            <a:fillRect/>
          </a:stretch>
        </p:blipFill>
        <p:spPr>
          <a:xfrm>
            <a:off x="6883086" y="2969225"/>
            <a:ext cx="5118300" cy="268605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endParaRPr lang="en-US" dirty="0"/>
          </a:p>
        </p:txBody>
      </p:sp>
      <p:sp>
        <p:nvSpPr>
          <p:cNvPr id="2" name="Title 1"/>
          <p:cNvSpPr>
            <a:spLocks noGrp="1"/>
          </p:cNvSpPr>
          <p:nvPr>
            <p:ph type="title"/>
          </p:nvPr>
        </p:nvSpPr>
        <p:spPr/>
        <p:txBody>
          <a:bodyPr>
            <a:normAutofit/>
          </a:bodyPr>
          <a:lstStyle/>
          <a:p>
            <a:r>
              <a:rPr lang="ja-JP" altLang="en-US" sz="3200">
                <a:solidFill>
                  <a:srgbClr val="0070C0"/>
                </a:solidFill>
                <a:effectLst/>
                <a:latin typeface="HiddenHorzOCR"/>
              </a:rPr>
              <a:t>突触 </a:t>
            </a:r>
            <a:endParaRPr lang="en-US" dirty="0">
              <a:solidFill>
                <a:srgbClr val="0070C0"/>
              </a:solidFill>
            </a:endParaRPr>
          </a:p>
        </p:txBody>
      </p:sp>
      <p:pic>
        <p:nvPicPr>
          <p:cNvPr id="5" name="Picture 4" descr="A diagram of a cell&#10;&#10;Description automatically generated"/>
          <p:cNvPicPr>
            <a:picLocks noChangeAspect="1"/>
          </p:cNvPicPr>
          <p:nvPr/>
        </p:nvPicPr>
        <p:blipFill>
          <a:blip r:embed="rId2"/>
          <a:stretch>
            <a:fillRect/>
          </a:stretch>
        </p:blipFill>
        <p:spPr>
          <a:xfrm>
            <a:off x="615044" y="1575714"/>
            <a:ext cx="6098720" cy="5179892"/>
          </a:xfrm>
          <a:prstGeom prst="rect">
            <a:avLst/>
          </a:prstGeom>
        </p:spPr>
      </p:pic>
      <p:sp>
        <p:nvSpPr>
          <p:cNvPr id="7" name="TextBox 6"/>
          <p:cNvSpPr txBox="1"/>
          <p:nvPr/>
        </p:nvSpPr>
        <p:spPr>
          <a:xfrm>
            <a:off x="7233555" y="3268275"/>
            <a:ext cx="4558393" cy="1938992"/>
          </a:xfrm>
          <a:prstGeom prst="rect">
            <a:avLst/>
          </a:prstGeom>
          <a:noFill/>
        </p:spPr>
        <p:txBody>
          <a:bodyPr wrap="square">
            <a:spAutoFit/>
          </a:bodyPr>
          <a:lstStyle/>
          <a:p>
            <a:pPr marL="285750" indent="-285750">
              <a:buFont typeface="Arial" panose="020B0604020202020204" pitchFamily="34" charset="0"/>
              <a:buChar char="•"/>
            </a:pPr>
            <a:r>
              <a:rPr lang="ja-JP" altLang="en-US" sz="2000">
                <a:solidFill>
                  <a:srgbClr val="282828"/>
                </a:solidFill>
                <a:effectLst/>
                <a:latin typeface="HiddenHorzOCR"/>
              </a:rPr>
              <a:t>化学突触由突触前成分</a:t>
            </a:r>
            <a:r>
              <a:rPr lang="en-US" sz="2000" dirty="0">
                <a:solidFill>
                  <a:srgbClr val="282828"/>
                </a:solidFill>
                <a:effectLst/>
                <a:latin typeface="HiddenHorzOCR"/>
              </a:rPr>
              <a:t>(presynaptic </a:t>
            </a:r>
            <a:r>
              <a:rPr lang="en-US" sz="2000" dirty="0">
                <a:solidFill>
                  <a:srgbClr val="282828"/>
                </a:solidFill>
                <a:effectLst/>
                <a:latin typeface="Times"/>
              </a:rPr>
              <a:t>membrane) </a:t>
            </a:r>
            <a:r>
              <a:rPr lang="ja-JP" altLang="en-US" sz="2000">
                <a:solidFill>
                  <a:srgbClr val="282828"/>
                </a:solidFill>
                <a:effectLst/>
                <a:latin typeface="HiddenHorzOCR"/>
              </a:rPr>
              <a:t>、突触后成分</a:t>
            </a:r>
            <a:r>
              <a:rPr lang="en-US" sz="2000" dirty="0">
                <a:solidFill>
                  <a:srgbClr val="191919"/>
                </a:solidFill>
                <a:effectLst/>
                <a:latin typeface="HiddenHorzOCR"/>
              </a:rPr>
              <a:t>(postsynaptic membrane) </a:t>
            </a:r>
            <a:r>
              <a:rPr lang="ja-JP" altLang="en-US" sz="2000">
                <a:solidFill>
                  <a:srgbClr val="282828"/>
                </a:solidFill>
                <a:effectLst/>
                <a:latin typeface="HiddenHorzOCR"/>
              </a:rPr>
              <a:t>和突触间隙</a:t>
            </a:r>
            <a:r>
              <a:rPr lang="en-US" sz="2000" dirty="0">
                <a:solidFill>
                  <a:srgbClr val="191919"/>
                </a:solidFill>
                <a:effectLst/>
                <a:latin typeface="HiddenHorzOCR"/>
              </a:rPr>
              <a:t>(synapti</a:t>
            </a:r>
            <a:r>
              <a:rPr lang="en-US" sz="2000" dirty="0">
                <a:solidFill>
                  <a:srgbClr val="3F3F3F"/>
                </a:solidFill>
                <a:effectLst/>
                <a:latin typeface="HiddenHorzOCR"/>
              </a:rPr>
              <a:t>c </a:t>
            </a:r>
            <a:r>
              <a:rPr lang="en-US" sz="2000" dirty="0">
                <a:solidFill>
                  <a:srgbClr val="2D2D2D"/>
                </a:solidFill>
                <a:effectLst/>
                <a:latin typeface="HiddenHorzOCR"/>
              </a:rPr>
              <a:t>cleft) </a:t>
            </a:r>
            <a:r>
              <a:rPr lang="en-US" sz="2000" dirty="0" err="1">
                <a:solidFill>
                  <a:srgbClr val="2D2D2D"/>
                </a:solidFill>
                <a:effectLst/>
                <a:latin typeface="HiddenHorzOCR"/>
              </a:rPr>
              <a:t>组成</a:t>
            </a:r>
            <a:r>
              <a:rPr lang="ja-JP" altLang="en-US" sz="2000">
                <a:solidFill>
                  <a:srgbClr val="636363"/>
                </a:solidFill>
                <a:effectLst/>
                <a:latin typeface="HiddenHorzOCR"/>
              </a:rPr>
              <a:t>。 </a:t>
            </a:r>
            <a:endParaRPr lang="en-US" altLang="ja-JP" sz="2000" dirty="0">
              <a:solidFill>
                <a:srgbClr val="636363"/>
              </a:solidFill>
              <a:effectLst/>
              <a:latin typeface="HiddenHorzOCR"/>
            </a:endParaRPr>
          </a:p>
          <a:p>
            <a:pPr marL="171450" indent="-171450">
              <a:buFont typeface="Arial" panose="020B0604020202020204" pitchFamily="34" charset="0"/>
              <a:buChar char="•"/>
            </a:pPr>
            <a:endParaRPr lang="en-US" altLang="ja-JP" sz="2000" dirty="0">
              <a:solidFill>
                <a:srgbClr val="636363"/>
              </a:solidFill>
              <a:latin typeface="HiddenHorzOCR"/>
            </a:endParaRPr>
          </a:p>
          <a:p>
            <a:pPr marL="285750" indent="-285750">
              <a:buFont typeface="Arial" panose="020B0604020202020204" pitchFamily="34" charset="0"/>
              <a:buChar char="•"/>
            </a:pPr>
            <a:endParaRPr lang="ja-JP" altLang="en-US" sz="2000"/>
          </a:p>
        </p:txBody>
      </p:sp>
      <p:sp>
        <p:nvSpPr>
          <p:cNvPr id="9" name="TextBox 8"/>
          <p:cNvSpPr txBox="1"/>
          <p:nvPr/>
        </p:nvSpPr>
        <p:spPr>
          <a:xfrm>
            <a:off x="7332412" y="2115397"/>
            <a:ext cx="6098720" cy="1015663"/>
          </a:xfrm>
          <a:prstGeom prst="rect">
            <a:avLst/>
          </a:prstGeom>
          <a:noFill/>
        </p:spPr>
        <p:txBody>
          <a:bodyPr wrap="square">
            <a:spAutoFit/>
          </a:bodyPr>
          <a:lstStyle/>
          <a:p>
            <a:pPr marL="285750" indent="-285750">
              <a:buFont typeface="Arial" panose="020B0604020202020204" pitchFamily="34" charset="0"/>
              <a:buChar char="•"/>
            </a:pPr>
            <a:r>
              <a:rPr lang="ja-JP" altLang="en-US" sz="2000">
                <a:solidFill>
                  <a:srgbClr val="282828"/>
                </a:solidFill>
                <a:effectLst/>
                <a:latin typeface="HiddenHorzOCR"/>
              </a:rPr>
              <a:t>化学突触</a:t>
            </a:r>
            <a:r>
              <a:rPr lang="en-US" sz="2000" dirty="0">
                <a:solidFill>
                  <a:srgbClr val="282828"/>
                </a:solidFill>
                <a:effectLst/>
                <a:latin typeface="HiddenHorzOCR"/>
              </a:rPr>
              <a:t>(chemical </a:t>
            </a:r>
            <a:r>
              <a:rPr lang="en-US" sz="2000" dirty="0">
                <a:solidFill>
                  <a:srgbClr val="3A3A3A"/>
                </a:solidFill>
                <a:effectLst/>
                <a:latin typeface="Times"/>
              </a:rPr>
              <a:t>synapse) </a:t>
            </a:r>
            <a:endParaRPr lang="en-US" sz="2000" dirty="0"/>
          </a:p>
          <a:p>
            <a:pPr marL="285750" indent="-285750">
              <a:buFont typeface="Arial" panose="020B0604020202020204" pitchFamily="34" charset="0"/>
              <a:buChar char="•"/>
            </a:pPr>
            <a:r>
              <a:rPr lang="ja-JP" altLang="en-US" sz="2000">
                <a:solidFill>
                  <a:srgbClr val="282828"/>
                </a:solidFill>
                <a:effectLst/>
                <a:latin typeface="HiddenHorzOCR"/>
              </a:rPr>
              <a:t>和电突触 </a:t>
            </a:r>
            <a:r>
              <a:rPr lang="en-US" sz="2000" dirty="0">
                <a:solidFill>
                  <a:srgbClr val="424242"/>
                </a:solidFill>
                <a:effectLst/>
                <a:latin typeface="HiddenHorzOCR"/>
              </a:rPr>
              <a:t>(e</a:t>
            </a:r>
            <a:r>
              <a:rPr lang="en-US" sz="2000" dirty="0">
                <a:solidFill>
                  <a:srgbClr val="191919"/>
                </a:solidFill>
                <a:effectLst/>
                <a:latin typeface="HiddenHorzOCR"/>
              </a:rPr>
              <a:t>l</a:t>
            </a:r>
            <a:r>
              <a:rPr lang="en-US" sz="2000" dirty="0">
                <a:solidFill>
                  <a:srgbClr val="424242"/>
                </a:solidFill>
                <a:effectLst/>
                <a:latin typeface="HiddenHorzOCR"/>
              </a:rPr>
              <a:t>ectrical </a:t>
            </a:r>
            <a:r>
              <a:rPr lang="en-US" sz="2000" dirty="0">
                <a:solidFill>
                  <a:srgbClr val="2D2D2D"/>
                </a:solidFill>
                <a:effectLst/>
                <a:latin typeface="HiddenHorzOCR"/>
              </a:rPr>
              <a:t>synapse) </a:t>
            </a:r>
            <a:endParaRPr lang="en-US" sz="2000" dirty="0">
              <a:solidFill>
                <a:srgbClr val="191919"/>
              </a:solidFill>
              <a:effectLst/>
              <a:latin typeface="HiddenHorzOCR"/>
            </a:endParaRPr>
          </a:p>
          <a:p>
            <a:endParaRPr lang="ja-JP" altLang="en-US" sz="2000"/>
          </a:p>
        </p:txBody>
      </p:sp>
      <p:sp>
        <p:nvSpPr>
          <p:cNvPr id="6" name="TextBox 5"/>
          <p:cNvSpPr txBox="1"/>
          <p:nvPr/>
        </p:nvSpPr>
        <p:spPr>
          <a:xfrm>
            <a:off x="7233556" y="4811285"/>
            <a:ext cx="4558393" cy="1631216"/>
          </a:xfrm>
          <a:prstGeom prst="rect">
            <a:avLst/>
          </a:prstGeom>
          <a:noFill/>
        </p:spPr>
        <p:txBody>
          <a:bodyPr wrap="square">
            <a:spAutoFit/>
          </a:bodyPr>
          <a:lstStyle/>
          <a:p>
            <a:pPr marL="285750" indent="-285750">
              <a:buFont typeface="Arial" panose="020B0604020202020204" pitchFamily="34" charset="0"/>
              <a:buChar char="•"/>
            </a:pPr>
            <a:r>
              <a:rPr lang="ja-JP" altLang="en-US" sz="2000"/>
              <a:t>化学突触传递</a:t>
            </a:r>
            <a:r>
              <a:rPr lang="en-US" altLang="ja-JP" sz="2000" dirty="0"/>
              <a:t>:</a:t>
            </a:r>
            <a:r>
              <a:rPr lang="ja-JP" altLang="en-US" sz="2000"/>
              <a:t>突触前神经元产生的兴奋性电信号</a:t>
            </a:r>
            <a:r>
              <a:rPr lang="en-US" altLang="ja-JP" sz="2000" dirty="0"/>
              <a:t>(</a:t>
            </a:r>
            <a:r>
              <a:rPr lang="ja-JP" altLang="en-US" sz="2000"/>
              <a:t>动作电位</a:t>
            </a:r>
            <a:r>
              <a:rPr lang="en-US" altLang="ja-JP" sz="2000" dirty="0"/>
              <a:t>) </a:t>
            </a:r>
            <a:r>
              <a:rPr lang="ja-JP" altLang="en-US" sz="2000"/>
              <a:t>诱发突触前膜释放神经递质，跨过突触间隙而作用于突触后膜，进而改变突触后神经元的电活动。</a:t>
            </a:r>
            <a:endParaRPr lang="en-US" sz="2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of a synapse diagram&#10;&#10;Description automatically generated"/>
          <p:cNvPicPr>
            <a:picLocks noGrp="1" noChangeAspect="1"/>
          </p:cNvPicPr>
          <p:nvPr>
            <p:ph sz="quarter" idx="10"/>
          </p:nvPr>
        </p:nvPicPr>
        <p:blipFill>
          <a:blip r:embed="rId2"/>
          <a:stretch>
            <a:fillRect/>
          </a:stretch>
        </p:blipFill>
        <p:spPr>
          <a:xfrm>
            <a:off x="3595816" y="2327791"/>
            <a:ext cx="6222627" cy="4279384"/>
          </a:xfrm>
        </p:spPr>
      </p:pic>
      <p:sp>
        <p:nvSpPr>
          <p:cNvPr id="2" name="Title 1"/>
          <p:cNvSpPr>
            <a:spLocks noGrp="1"/>
          </p:cNvSpPr>
          <p:nvPr>
            <p:ph type="title"/>
          </p:nvPr>
        </p:nvSpPr>
        <p:spPr/>
        <p:txBody>
          <a:bodyPr>
            <a:normAutofit/>
          </a:bodyPr>
          <a:lstStyle/>
          <a:p>
            <a:r>
              <a:rPr lang="ja-JP" altLang="en-US" sz="3200">
                <a:solidFill>
                  <a:srgbClr val="0070C0"/>
                </a:solidFill>
                <a:effectLst/>
                <a:latin typeface="HiddenHorzOCR"/>
              </a:rPr>
              <a:t>突触前成分</a:t>
            </a:r>
            <a:endParaRPr lang="en-US" dirty="0">
              <a:solidFill>
                <a:srgbClr val="0070C0"/>
              </a:solidFill>
            </a:endParaRPr>
          </a:p>
        </p:txBody>
      </p:sp>
      <p:sp>
        <p:nvSpPr>
          <p:cNvPr id="4" name="TextBox 3"/>
          <p:cNvSpPr txBox="1"/>
          <p:nvPr/>
        </p:nvSpPr>
        <p:spPr>
          <a:xfrm>
            <a:off x="1114317" y="2120291"/>
            <a:ext cx="10344150" cy="707886"/>
          </a:xfrm>
          <a:prstGeom prst="rect">
            <a:avLst/>
          </a:prstGeom>
          <a:noFill/>
        </p:spPr>
        <p:txBody>
          <a:bodyPr wrap="square">
            <a:spAutoFit/>
          </a:bodyPr>
          <a:lstStyle/>
          <a:p>
            <a:pPr marL="342900" indent="-342900">
              <a:buFont typeface="Arial" panose="020B0604020202020204" pitchFamily="34" charset="0"/>
              <a:buChar char="•"/>
            </a:pPr>
            <a:r>
              <a:rPr lang="ja-JP" altLang="en-US" sz="2000">
                <a:solidFill>
                  <a:srgbClr val="3A3A3A"/>
                </a:solidFill>
                <a:effectLst/>
                <a:latin typeface="HiddenHorzOCR"/>
              </a:rPr>
              <a:t>突触终扣在电镜下呈囊状结构，与突触后成分直接相对的接触面部分，系由轴突膜延续而来的、已明显</a:t>
            </a:r>
            <a:r>
              <a:rPr lang="ja-JP" altLang="en-US" sz="2000">
                <a:solidFill>
                  <a:srgbClr val="282828"/>
                </a:solidFill>
                <a:effectLst/>
                <a:latin typeface="HiddenHorzOCR"/>
              </a:rPr>
              <a:t>特化的单位膜，即</a:t>
            </a:r>
            <a:r>
              <a:rPr lang="ja-JP" altLang="en-US" sz="2000">
                <a:solidFill>
                  <a:schemeClr val="accent1">
                    <a:lumMod val="75000"/>
                  </a:schemeClr>
                </a:solidFill>
                <a:effectLst/>
                <a:latin typeface="HiddenHorzOCR"/>
              </a:rPr>
              <a:t>突触前膜</a:t>
            </a:r>
            <a:r>
              <a:rPr lang="ja-JP" altLang="en-US" sz="2000">
                <a:solidFill>
                  <a:srgbClr val="282828"/>
                </a:solidFill>
                <a:effectLst/>
                <a:latin typeface="HiddenHorzOCR"/>
              </a:rPr>
              <a:t> </a:t>
            </a:r>
            <a:r>
              <a:rPr lang="en-US" altLang="ja-JP" sz="2000" dirty="0">
                <a:solidFill>
                  <a:srgbClr val="282828"/>
                </a:solidFill>
                <a:effectLst/>
                <a:latin typeface="HiddenHorzOCR"/>
              </a:rPr>
              <a:t>(</a:t>
            </a:r>
            <a:r>
              <a:rPr lang="en-US" sz="2000" dirty="0">
                <a:solidFill>
                  <a:srgbClr val="282828"/>
                </a:solidFill>
                <a:effectLst/>
                <a:latin typeface="HiddenHorzOCR"/>
              </a:rPr>
              <a:t>presynaptic </a:t>
            </a:r>
            <a:r>
              <a:rPr lang="en-US" sz="2000" dirty="0">
                <a:solidFill>
                  <a:srgbClr val="282828"/>
                </a:solidFill>
                <a:effectLst/>
                <a:latin typeface="Times"/>
              </a:rPr>
              <a:t>membrane) </a:t>
            </a:r>
            <a:r>
              <a:rPr lang="zh-CN" altLang="en-US" sz="2000" dirty="0">
                <a:solidFill>
                  <a:srgbClr val="282828"/>
                </a:solidFill>
                <a:effectLst/>
                <a:latin typeface="Times"/>
              </a:rPr>
              <a:t>。</a:t>
            </a:r>
            <a:endParaRPr lang="en-US" sz="2000" dirty="0"/>
          </a:p>
        </p:txBody>
      </p:sp>
      <p:sp>
        <p:nvSpPr>
          <p:cNvPr id="7" name="TextBox 6"/>
          <p:cNvSpPr txBox="1"/>
          <p:nvPr/>
        </p:nvSpPr>
        <p:spPr>
          <a:xfrm>
            <a:off x="1068066" y="1516155"/>
            <a:ext cx="10344149" cy="707886"/>
          </a:xfrm>
          <a:prstGeom prst="rect">
            <a:avLst/>
          </a:prstGeom>
          <a:noFill/>
        </p:spPr>
        <p:txBody>
          <a:bodyPr wrap="square">
            <a:spAutoFit/>
          </a:bodyPr>
          <a:lstStyle/>
          <a:p>
            <a:pPr marL="342900" indent="-342900">
              <a:buFont typeface="Arial" panose="020B0604020202020204" pitchFamily="34" charset="0"/>
              <a:buChar char="•"/>
            </a:pPr>
            <a:r>
              <a:rPr lang="ja-JP" altLang="en-US" sz="2000">
                <a:solidFill>
                  <a:srgbClr val="111111"/>
                </a:solidFill>
                <a:effectLst/>
                <a:latin typeface="HiddenHorzOCR"/>
              </a:rPr>
              <a:t>化学</a:t>
            </a:r>
            <a:r>
              <a:rPr lang="ja-JP" altLang="en-US" sz="2000">
                <a:solidFill>
                  <a:srgbClr val="3A3A3A"/>
                </a:solidFill>
                <a:effectLst/>
                <a:latin typeface="HiddenHorzOCR"/>
              </a:rPr>
              <a:t>突触的突触前成分是神经末梢膨大的部分，可称为</a:t>
            </a:r>
            <a:r>
              <a:rPr lang="ja-JP" altLang="en-US" sz="2000">
                <a:solidFill>
                  <a:schemeClr val="accent1">
                    <a:lumMod val="75000"/>
                  </a:schemeClr>
                </a:solidFill>
                <a:effectLst/>
                <a:latin typeface="HiddenHorzOCR"/>
              </a:rPr>
              <a:t>轴突末梢、神经终末、突触终扣及突触终球</a:t>
            </a:r>
            <a:r>
              <a:rPr lang="ja-JP" altLang="en-US" sz="2000">
                <a:solidFill>
                  <a:srgbClr val="111111"/>
                </a:solidFill>
                <a:effectLst/>
                <a:latin typeface="HiddenHorzOCR"/>
              </a:rPr>
              <a:t>等， </a:t>
            </a:r>
            <a:r>
              <a:rPr lang="ja-JP" altLang="en-US" sz="2000">
                <a:solidFill>
                  <a:srgbClr val="282828"/>
                </a:solidFill>
                <a:effectLst/>
                <a:latin typeface="HiddenHorzOCR"/>
              </a:rPr>
              <a:t>其明显的特征是含有大量的突触囊泡</a:t>
            </a:r>
            <a:endParaRPr lang="ja-JP" altLang="en-US"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58702" y="1685678"/>
            <a:ext cx="6742995" cy="4921498"/>
          </a:xfrm>
        </p:spPr>
        <p:txBody>
          <a:bodyPr>
            <a:noAutofit/>
          </a:bodyPr>
          <a:lstStyle/>
          <a:p>
            <a:pPr>
              <a:lnSpc>
                <a:spcPct val="120000"/>
              </a:lnSpc>
            </a:pPr>
            <a:r>
              <a:rPr lang="ja-JP" altLang="en-US" sz="2000">
                <a:solidFill>
                  <a:schemeClr val="accent1">
                    <a:lumMod val="75000"/>
                  </a:schemeClr>
                </a:solidFill>
                <a:effectLst/>
                <a:latin typeface="Songti TC" panose="02010600040101010101" pitchFamily="2" charset="-120"/>
                <a:ea typeface="Songti TC" panose="02010600040101010101" pitchFamily="2" charset="-120"/>
              </a:rPr>
              <a:t>突触囊泡 </a:t>
            </a:r>
            <a:r>
              <a:rPr lang="en-US" altLang="ja-JP" sz="2000" dirty="0">
                <a:solidFill>
                  <a:schemeClr val="accent1">
                    <a:lumMod val="75000"/>
                  </a:schemeClr>
                </a:solidFill>
                <a:effectLst/>
                <a:latin typeface="Songti TC" panose="02010600040101010101" pitchFamily="2" charset="-120"/>
                <a:ea typeface="Songti TC" panose="02010600040101010101" pitchFamily="2" charset="-120"/>
              </a:rPr>
              <a:t>( </a:t>
            </a:r>
            <a:r>
              <a:rPr lang="en-US" sz="2000" dirty="0">
                <a:solidFill>
                  <a:schemeClr val="accent1">
                    <a:lumMod val="75000"/>
                  </a:schemeClr>
                </a:solidFill>
                <a:effectLst/>
                <a:latin typeface="Songti TC" panose="02010600040101010101" pitchFamily="2" charset="-120"/>
                <a:ea typeface="Songti TC" panose="02010600040101010101" pitchFamily="2" charset="-120"/>
              </a:rPr>
              <a:t>synaptic vesicle) </a:t>
            </a:r>
            <a:r>
              <a:rPr lang="ja-JP" altLang="en-US" sz="2000">
                <a:solidFill>
                  <a:srgbClr val="2D2D2D"/>
                </a:solidFill>
                <a:effectLst/>
                <a:latin typeface="Songti TC" panose="02010600040101010101" pitchFamily="2" charset="-120"/>
                <a:ea typeface="Songti TC" panose="02010600040101010101" pitchFamily="2" charset="-120"/>
              </a:rPr>
              <a:t>是由单位膜包围而成、含有神经递质的囊泡状结构</a:t>
            </a:r>
            <a:r>
              <a:rPr lang="zh-CN" altLang="en-US" sz="2000" dirty="0">
                <a:solidFill>
                  <a:srgbClr val="2D2D2D"/>
                </a:solidFill>
                <a:effectLst/>
                <a:latin typeface="Songti TC" panose="02010600040101010101" pitchFamily="2" charset="-120"/>
                <a:ea typeface="Songti TC" panose="02010600040101010101" pitchFamily="2" charset="-120"/>
              </a:rPr>
              <a:t>，</a:t>
            </a:r>
            <a:r>
              <a:rPr lang="ja-JP" altLang="en-US" sz="2000">
                <a:solidFill>
                  <a:srgbClr val="3F3F3F"/>
                </a:solidFill>
                <a:effectLst/>
                <a:latin typeface="Songti TC" panose="02010600040101010101" pitchFamily="2" charset="-120"/>
                <a:ea typeface="Songti TC" panose="02010600040101010101" pitchFamily="2" charset="-120"/>
              </a:rPr>
              <a:t>是</a:t>
            </a:r>
            <a:r>
              <a:rPr lang="ja-JP" altLang="en-US" sz="2000">
                <a:solidFill>
                  <a:schemeClr val="accent1">
                    <a:lumMod val="75000"/>
                  </a:schemeClr>
                </a:solidFill>
                <a:effectLst/>
                <a:latin typeface="Songti TC" panose="02010600040101010101" pitchFamily="2" charset="-120"/>
                <a:ea typeface="Songti TC" panose="02010600040101010101" pitchFamily="2" charset="-120"/>
              </a:rPr>
              <a:t>递质合成、贮存和释放的基本单位</a:t>
            </a:r>
            <a:r>
              <a:rPr lang="ja-JP" altLang="en-US" sz="2000">
                <a:solidFill>
                  <a:srgbClr val="2D2D2D"/>
                </a:solidFill>
                <a:effectLst/>
                <a:latin typeface="Songti TC" panose="02010600040101010101" pitchFamily="2" charset="-120"/>
                <a:ea typeface="Songti TC" panose="02010600040101010101" pitchFamily="2" charset="-120"/>
              </a:rPr>
              <a:t>，也是神经递质量子释放的基础 </a:t>
            </a:r>
            <a:r>
              <a:rPr lang="ja-JP" altLang="en-US" sz="2000">
                <a:solidFill>
                  <a:srgbClr val="727272"/>
                </a:solidFill>
                <a:effectLst/>
                <a:latin typeface="Songti TC" panose="02010600040101010101" pitchFamily="2" charset="-120"/>
                <a:ea typeface="Songti TC" panose="02010600040101010101" pitchFamily="2" charset="-120"/>
              </a:rPr>
              <a:t>。 </a:t>
            </a:r>
            <a:endParaRPr lang="en-US" altLang="ja-JP" sz="2000" dirty="0">
              <a:solidFill>
                <a:srgbClr val="636363"/>
              </a:solidFill>
              <a:latin typeface="Songti TC" panose="02010600040101010101" pitchFamily="2" charset="-120"/>
              <a:ea typeface="Songti TC" panose="02010600040101010101" pitchFamily="2" charset="-120"/>
            </a:endParaRPr>
          </a:p>
          <a:p>
            <a:pPr>
              <a:lnSpc>
                <a:spcPct val="120000"/>
              </a:lnSpc>
            </a:pPr>
            <a:r>
              <a:rPr lang="en-US" altLang="zh-CN" sz="2000" dirty="0">
                <a:solidFill>
                  <a:schemeClr val="accent1">
                    <a:lumMod val="75000"/>
                  </a:schemeClr>
                </a:solidFill>
                <a:latin typeface="Songti TC" panose="02010600040101010101" pitchFamily="2" charset="-120"/>
                <a:ea typeface="Songti TC" panose="02010600040101010101" pitchFamily="2" charset="-120"/>
              </a:rPr>
              <a:t>1)</a:t>
            </a:r>
            <a:r>
              <a:rPr lang="ja-JP" altLang="en-US" sz="2000">
                <a:solidFill>
                  <a:schemeClr val="accent1">
                    <a:lumMod val="75000"/>
                  </a:schemeClr>
                </a:solidFill>
                <a:effectLst/>
                <a:latin typeface="Songti TC" panose="02010600040101010101" pitchFamily="2" charset="-120"/>
                <a:ea typeface="Songti TC" panose="02010600040101010101" pitchFamily="2" charset="-120"/>
              </a:rPr>
              <a:t>无颗粒囊泡</a:t>
            </a:r>
            <a:r>
              <a:rPr lang="zh-CN" altLang="en-US" sz="2000" dirty="0">
                <a:solidFill>
                  <a:schemeClr val="accent1">
                    <a:lumMod val="75000"/>
                  </a:schemeClr>
                </a:solidFill>
                <a:effectLst/>
                <a:latin typeface="Songti TC" panose="02010600040101010101" pitchFamily="2" charset="-120"/>
                <a:ea typeface="Songti TC" panose="02010600040101010101" pitchFamily="2" charset="-120"/>
              </a:rPr>
              <a:t>：</a:t>
            </a:r>
            <a:r>
              <a:rPr lang="ja-JP" altLang="en-US" sz="2000">
                <a:solidFill>
                  <a:srgbClr val="2D2D2D"/>
                </a:solidFill>
                <a:effectLst/>
                <a:latin typeface="Songti TC" panose="02010600040101010101" pitchFamily="2" charset="-120"/>
                <a:ea typeface="Songti TC" panose="02010600040101010101" pitchFamily="2" charset="-120"/>
              </a:rPr>
              <a:t>其直径范围为 </a:t>
            </a:r>
            <a:r>
              <a:rPr lang="en-US" altLang="ja-JP" sz="2000" dirty="0">
                <a:solidFill>
                  <a:srgbClr val="2D2D2D"/>
                </a:solidFill>
                <a:effectLst/>
                <a:latin typeface="Songti TC" panose="02010600040101010101" pitchFamily="2" charset="-120"/>
                <a:ea typeface="Songti TC" panose="02010600040101010101" pitchFamily="2" charset="-120"/>
              </a:rPr>
              <a:t>31-60 </a:t>
            </a:r>
            <a:r>
              <a:rPr lang="en-US" sz="2000" dirty="0">
                <a:solidFill>
                  <a:srgbClr val="2D2D2D"/>
                </a:solidFill>
                <a:effectLst/>
                <a:latin typeface="Songti TC" panose="02010600040101010101" pitchFamily="2" charset="-120"/>
                <a:ea typeface="Songti TC" panose="02010600040101010101" pitchFamily="2" charset="-120"/>
              </a:rPr>
              <a:t>nm</a:t>
            </a:r>
            <a:r>
              <a:rPr lang="ja-JP" altLang="en-US" sz="2000">
                <a:solidFill>
                  <a:srgbClr val="3F3F3F"/>
                </a:solidFill>
                <a:effectLst/>
                <a:latin typeface="Songti TC" panose="02010600040101010101" pitchFamily="2" charset="-120"/>
                <a:ea typeface="Songti TC" panose="02010600040101010101" pitchFamily="2" charset="-120"/>
              </a:rPr>
              <a:t>，常含</a:t>
            </a:r>
            <a:r>
              <a:rPr lang="ja-JP" altLang="en-US" sz="2000">
                <a:solidFill>
                  <a:srgbClr val="2D2D2D"/>
                </a:solidFill>
                <a:effectLst/>
                <a:latin typeface="Songti TC" panose="02010600040101010101" pitchFamily="2" charset="-120"/>
                <a:ea typeface="Songti TC" panose="02010600040101010101" pitchFamily="2" charset="-120"/>
              </a:rPr>
              <a:t>有乙酰胆碱 </a:t>
            </a:r>
            <a:r>
              <a:rPr lang="en-US" altLang="ja-JP" sz="2000" dirty="0">
                <a:solidFill>
                  <a:srgbClr val="2D2D2D"/>
                </a:solidFill>
                <a:effectLst/>
                <a:latin typeface="Songti TC" panose="02010600040101010101" pitchFamily="2" charset="-120"/>
                <a:ea typeface="Songti TC" panose="02010600040101010101" pitchFamily="2" charset="-120"/>
              </a:rPr>
              <a:t>(</a:t>
            </a:r>
            <a:r>
              <a:rPr lang="en-US" sz="2000" dirty="0" err="1">
                <a:solidFill>
                  <a:srgbClr val="2D2D2D"/>
                </a:solidFill>
                <a:effectLst/>
                <a:latin typeface="Songti TC" panose="02010600040101010101" pitchFamily="2" charset="-120"/>
                <a:ea typeface="Songti TC" panose="02010600040101010101" pitchFamily="2" charset="-120"/>
              </a:rPr>
              <a:t>ACh</a:t>
            </a:r>
            <a:r>
              <a:rPr lang="en-US" sz="2000" dirty="0">
                <a:solidFill>
                  <a:srgbClr val="2D2D2D"/>
                </a:solidFill>
                <a:effectLst/>
                <a:latin typeface="Songti TC" panose="02010600040101010101" pitchFamily="2" charset="-120"/>
                <a:ea typeface="Songti TC" panose="02010600040101010101" pitchFamily="2" charset="-120"/>
              </a:rPr>
              <a:t>)</a:t>
            </a:r>
            <a:r>
              <a:rPr lang="en-US" sz="2000" dirty="0">
                <a:solidFill>
                  <a:srgbClr val="515151"/>
                </a:solidFill>
                <a:effectLst/>
                <a:latin typeface="Songti TC" panose="02010600040101010101" pitchFamily="2" charset="-120"/>
                <a:ea typeface="Songti TC" panose="02010600040101010101" pitchFamily="2" charset="-120"/>
              </a:rPr>
              <a:t>、 </a:t>
            </a:r>
            <a:r>
              <a:rPr lang="ja-JP" altLang="en-US" sz="2000">
                <a:solidFill>
                  <a:srgbClr val="2D2D2D"/>
                </a:solidFill>
                <a:effectLst/>
                <a:latin typeface="Songti TC" panose="02010600040101010101" pitchFamily="2" charset="-120"/>
                <a:ea typeface="Songti TC" panose="02010600040101010101" pitchFamily="2" charset="-120"/>
              </a:rPr>
              <a:t>谷氨酸，</a:t>
            </a:r>
            <a:r>
              <a:rPr lang="en-US" altLang="zh-CN" sz="2000" dirty="0">
                <a:solidFill>
                  <a:srgbClr val="2D2D2D"/>
                </a:solidFill>
                <a:latin typeface="Songti TC" panose="02010600040101010101" pitchFamily="2" charset="-120"/>
                <a:ea typeface="Songti TC" panose="02010600040101010101" pitchFamily="2" charset="-120"/>
              </a:rPr>
              <a:t>r</a:t>
            </a:r>
            <a:r>
              <a:rPr lang="en-US" sz="2000" dirty="0">
                <a:solidFill>
                  <a:srgbClr val="2D2D2D"/>
                </a:solidFill>
                <a:effectLst/>
                <a:latin typeface="Songti TC" panose="02010600040101010101" pitchFamily="2" charset="-120"/>
                <a:ea typeface="Songti TC" panose="02010600040101010101" pitchFamily="2" charset="-120"/>
              </a:rPr>
              <a:t>- </a:t>
            </a:r>
            <a:r>
              <a:rPr lang="ja-JP" altLang="en-US" sz="2000">
                <a:solidFill>
                  <a:srgbClr val="2D2D2D"/>
                </a:solidFill>
                <a:effectLst/>
                <a:latin typeface="Songti TC" panose="02010600040101010101" pitchFamily="2" charset="-120"/>
                <a:ea typeface="Songti TC" panose="02010600040101010101" pitchFamily="2" charset="-120"/>
              </a:rPr>
              <a:t>氨基丁酸 </a:t>
            </a:r>
            <a:r>
              <a:rPr lang="en-US" altLang="ja-JP" sz="2000" dirty="0">
                <a:solidFill>
                  <a:srgbClr val="2D2D2D"/>
                </a:solidFill>
                <a:effectLst/>
                <a:latin typeface="Songti TC" panose="02010600040101010101" pitchFamily="2" charset="-120"/>
                <a:ea typeface="Songti TC" panose="02010600040101010101" pitchFamily="2" charset="-120"/>
              </a:rPr>
              <a:t>(</a:t>
            </a:r>
            <a:r>
              <a:rPr lang="en-US" sz="2000" dirty="0">
                <a:solidFill>
                  <a:srgbClr val="2D2D2D"/>
                </a:solidFill>
                <a:effectLst/>
                <a:latin typeface="Songti TC" panose="02010600040101010101" pitchFamily="2" charset="-120"/>
                <a:ea typeface="Songti TC" panose="02010600040101010101" pitchFamily="2" charset="-120"/>
              </a:rPr>
              <a:t>GABA)</a:t>
            </a:r>
            <a:r>
              <a:rPr lang="en-US" sz="2000" dirty="0">
                <a:solidFill>
                  <a:srgbClr val="727272"/>
                </a:solidFill>
                <a:effectLst/>
                <a:latin typeface="Songti TC" panose="02010600040101010101" pitchFamily="2" charset="-120"/>
                <a:ea typeface="Songti TC" panose="02010600040101010101" pitchFamily="2" charset="-120"/>
              </a:rPr>
              <a:t>、 </a:t>
            </a:r>
            <a:r>
              <a:rPr lang="ja-JP" altLang="en-US" sz="2000">
                <a:solidFill>
                  <a:srgbClr val="2D2D2D"/>
                </a:solidFill>
                <a:effectLst/>
                <a:latin typeface="Songti TC" panose="02010600040101010101" pitchFamily="2" charset="-120"/>
                <a:ea typeface="Songti TC" panose="02010600040101010101" pitchFamily="2" charset="-120"/>
              </a:rPr>
              <a:t>甘氨酸等递质，在电镜下呈均匀致密状态</a:t>
            </a:r>
            <a:r>
              <a:rPr lang="en-US" altLang="ja-JP" sz="2000" dirty="0">
                <a:solidFill>
                  <a:srgbClr val="2D2D2D"/>
                </a:solidFill>
                <a:effectLst/>
                <a:latin typeface="Songti TC" panose="02010600040101010101" pitchFamily="2" charset="-120"/>
                <a:ea typeface="Songti TC" panose="02010600040101010101" pitchFamily="2" charset="-120"/>
              </a:rPr>
              <a:t>;</a:t>
            </a:r>
          </a:p>
          <a:p>
            <a:pPr>
              <a:lnSpc>
                <a:spcPct val="120000"/>
              </a:lnSpc>
            </a:pPr>
            <a:r>
              <a:rPr lang="en-US" altLang="zh-CN" sz="2000" dirty="0">
                <a:solidFill>
                  <a:schemeClr val="accent1">
                    <a:lumMod val="75000"/>
                  </a:schemeClr>
                </a:solidFill>
                <a:latin typeface="Songti TC" panose="02010600040101010101" pitchFamily="2" charset="-120"/>
                <a:ea typeface="Songti TC" panose="02010600040101010101" pitchFamily="2" charset="-120"/>
              </a:rPr>
              <a:t>2)</a:t>
            </a:r>
            <a:r>
              <a:rPr lang="zh-CN" altLang="en-US" sz="2000" dirty="0">
                <a:solidFill>
                  <a:schemeClr val="accent1">
                    <a:lumMod val="75000"/>
                  </a:schemeClr>
                </a:solidFill>
                <a:latin typeface="Songti TC" panose="02010600040101010101" pitchFamily="2" charset="-120"/>
                <a:ea typeface="Songti TC" panose="02010600040101010101" pitchFamily="2" charset="-120"/>
              </a:rPr>
              <a:t> </a:t>
            </a:r>
            <a:r>
              <a:rPr lang="ja-JP" altLang="en-US" sz="2000">
                <a:solidFill>
                  <a:schemeClr val="accent1">
                    <a:lumMod val="75000"/>
                  </a:schemeClr>
                </a:solidFill>
                <a:effectLst/>
                <a:latin typeface="Songti TC" panose="02010600040101010101" pitchFamily="2" charset="-120"/>
                <a:ea typeface="Songti TC" panose="02010600040101010101" pitchFamily="2" charset="-120"/>
              </a:rPr>
              <a:t>颗粒</a:t>
            </a:r>
            <a:r>
              <a:rPr lang="ja-JP" altLang="en-US" sz="2000">
                <a:solidFill>
                  <a:schemeClr val="accent1">
                    <a:lumMod val="75000"/>
                  </a:schemeClr>
                </a:solidFill>
                <a:latin typeface="Songti TC" panose="02010600040101010101" pitchFamily="2" charset="-120"/>
                <a:ea typeface="Songti TC" panose="02010600040101010101" pitchFamily="2" charset="-120"/>
              </a:rPr>
              <a:t>囊泡</a:t>
            </a:r>
            <a:r>
              <a:rPr lang="en-US" altLang="ja-JP" sz="2000" dirty="0">
                <a:solidFill>
                  <a:schemeClr val="accent1">
                    <a:lumMod val="75000"/>
                  </a:schemeClr>
                </a:solidFill>
                <a:effectLst/>
                <a:latin typeface="Songti TC" panose="02010600040101010101" pitchFamily="2" charset="-120"/>
                <a:ea typeface="Songti TC" panose="02010600040101010101" pitchFamily="2" charset="-120"/>
              </a:rPr>
              <a:t>:</a:t>
            </a:r>
            <a:r>
              <a:rPr lang="zh-CN" altLang="en-US" sz="2000" dirty="0">
                <a:solidFill>
                  <a:schemeClr val="accent1">
                    <a:lumMod val="75000"/>
                  </a:schemeClr>
                </a:solidFill>
                <a:effectLst/>
                <a:latin typeface="Songti TC" panose="02010600040101010101" pitchFamily="2" charset="-120"/>
                <a:ea typeface="Songti TC" panose="02010600040101010101" pitchFamily="2" charset="-120"/>
              </a:rPr>
              <a:t> </a:t>
            </a:r>
            <a:r>
              <a:rPr lang="ja-JP" altLang="en-US" sz="2000">
                <a:solidFill>
                  <a:srgbClr val="2D2D2D"/>
                </a:solidFill>
                <a:effectLst/>
                <a:latin typeface="Songti TC" panose="02010600040101010101" pitchFamily="2" charset="-120"/>
                <a:ea typeface="Songti TC" panose="02010600040101010101" pitchFamily="2" charset="-120"/>
              </a:rPr>
              <a:t>含致密核心， </a:t>
            </a:r>
            <a:r>
              <a:rPr lang="en-US" altLang="ja-JP" sz="2000" dirty="0">
                <a:solidFill>
                  <a:srgbClr val="2D2D2D"/>
                </a:solidFill>
                <a:effectLst/>
                <a:latin typeface="Songti TC" panose="02010600040101010101" pitchFamily="2" charset="-120"/>
                <a:ea typeface="Songti TC" panose="02010600040101010101" pitchFamily="2" charset="-120"/>
              </a:rPr>
              <a:t>40-70 </a:t>
            </a:r>
            <a:r>
              <a:rPr lang="en-US" sz="2000" dirty="0">
                <a:solidFill>
                  <a:srgbClr val="2D2D2D"/>
                </a:solidFill>
                <a:effectLst/>
                <a:latin typeface="Songti TC" panose="02010600040101010101" pitchFamily="2" charset="-120"/>
                <a:ea typeface="Songti TC" panose="02010600040101010101" pitchFamily="2" charset="-120"/>
              </a:rPr>
              <a:t>nm </a:t>
            </a:r>
            <a:r>
              <a:rPr lang="ja-JP" altLang="en-US" sz="2000">
                <a:solidFill>
                  <a:srgbClr val="2D2D2D"/>
                </a:solidFill>
                <a:effectLst/>
                <a:latin typeface="Songti TC" panose="02010600040101010101" pitchFamily="2" charset="-120"/>
                <a:ea typeface="Songti TC" panose="02010600040101010101" pitchFamily="2" charset="-120"/>
              </a:rPr>
              <a:t>的为小颗粒囊泡，直径大于 </a:t>
            </a:r>
            <a:r>
              <a:rPr lang="en-US" altLang="ja-JP" sz="2000" dirty="0">
                <a:solidFill>
                  <a:srgbClr val="2D2D2D"/>
                </a:solidFill>
                <a:effectLst/>
                <a:latin typeface="Songti TC" panose="02010600040101010101" pitchFamily="2" charset="-120"/>
                <a:ea typeface="Songti TC" panose="02010600040101010101" pitchFamily="2" charset="-120"/>
              </a:rPr>
              <a:t>80 </a:t>
            </a:r>
            <a:r>
              <a:rPr lang="en-US" sz="2000" dirty="0">
                <a:solidFill>
                  <a:srgbClr val="2D2D2D"/>
                </a:solidFill>
                <a:effectLst/>
                <a:latin typeface="Songti TC" panose="02010600040101010101" pitchFamily="2" charset="-120"/>
                <a:ea typeface="Songti TC" panose="02010600040101010101" pitchFamily="2" charset="-120"/>
              </a:rPr>
              <a:t>nm </a:t>
            </a:r>
            <a:r>
              <a:rPr lang="ja-JP" altLang="en-US" sz="2000">
                <a:solidFill>
                  <a:srgbClr val="2D2D2D"/>
                </a:solidFill>
                <a:effectLst/>
                <a:latin typeface="Songti TC" panose="02010600040101010101" pitchFamily="2" charset="-120"/>
                <a:ea typeface="Songti TC" panose="02010600040101010101" pitchFamily="2" charset="-120"/>
              </a:rPr>
              <a:t>的为大颗粒囊泡，常含有去甲肾</a:t>
            </a:r>
            <a:r>
              <a:rPr lang="ja-JP" altLang="en-US" sz="2000">
                <a:solidFill>
                  <a:srgbClr val="515151"/>
                </a:solidFill>
                <a:effectLst/>
                <a:latin typeface="Songti TC" panose="02010600040101010101" pitchFamily="2" charset="-120"/>
                <a:ea typeface="Songti TC" panose="02010600040101010101" pitchFamily="2" charset="-120"/>
              </a:rPr>
              <a:t>上</a:t>
            </a:r>
            <a:r>
              <a:rPr lang="ja-JP" altLang="en-US" sz="2000">
                <a:solidFill>
                  <a:srgbClr val="2D2D2D"/>
                </a:solidFill>
                <a:effectLst/>
                <a:latin typeface="Songti TC" panose="02010600040101010101" pitchFamily="2" charset="-120"/>
                <a:ea typeface="Songti TC" panose="02010600040101010101" pitchFamily="2" charset="-120"/>
              </a:rPr>
              <a:t>腺素 </a:t>
            </a:r>
            <a:r>
              <a:rPr lang="en-US" altLang="ja-JP" sz="2000" dirty="0">
                <a:solidFill>
                  <a:srgbClr val="515151"/>
                </a:solidFill>
                <a:effectLst/>
                <a:latin typeface="Songti TC" panose="02010600040101010101" pitchFamily="2" charset="-120"/>
                <a:ea typeface="Songti TC" panose="02010600040101010101" pitchFamily="2" charset="-120"/>
              </a:rPr>
              <a:t>(</a:t>
            </a:r>
            <a:r>
              <a:rPr lang="en-US" sz="2000" dirty="0">
                <a:solidFill>
                  <a:srgbClr val="2D2D2D"/>
                </a:solidFill>
                <a:effectLst/>
                <a:latin typeface="Songti TC" panose="02010600040101010101" pitchFamily="2" charset="-120"/>
                <a:ea typeface="Songti TC" panose="02010600040101010101" pitchFamily="2" charset="-120"/>
              </a:rPr>
              <a:t>NE)</a:t>
            </a:r>
            <a:r>
              <a:rPr lang="en-US" sz="2000" dirty="0">
                <a:solidFill>
                  <a:srgbClr val="515151"/>
                </a:solidFill>
                <a:effectLst/>
                <a:latin typeface="Songti TC" panose="02010600040101010101" pitchFamily="2" charset="-120"/>
                <a:ea typeface="Songti TC" panose="02010600040101010101" pitchFamily="2" charset="-120"/>
              </a:rPr>
              <a:t>、 </a:t>
            </a:r>
            <a:r>
              <a:rPr lang="en-US" sz="2000" dirty="0">
                <a:solidFill>
                  <a:srgbClr val="191919"/>
                </a:solidFill>
                <a:effectLst/>
                <a:latin typeface="Songti TC" panose="02010600040101010101" pitchFamily="2" charset="-120"/>
                <a:ea typeface="Songti TC" panose="02010600040101010101" pitchFamily="2" charset="-120"/>
              </a:rPr>
              <a:t>5- </a:t>
            </a:r>
            <a:r>
              <a:rPr lang="ja-JP" altLang="en-US" sz="2000">
                <a:solidFill>
                  <a:srgbClr val="3F3F3F"/>
                </a:solidFill>
                <a:effectLst/>
                <a:latin typeface="Songti TC" panose="02010600040101010101" pitchFamily="2" charset="-120"/>
                <a:ea typeface="Songti TC" panose="02010600040101010101" pitchFamily="2" charset="-120"/>
              </a:rPr>
              <a:t>经色胺 </a:t>
            </a:r>
            <a:r>
              <a:rPr lang="en-US" altLang="ja-JP" sz="2000" dirty="0">
                <a:solidFill>
                  <a:srgbClr val="3F3F3F"/>
                </a:solidFill>
                <a:effectLst/>
                <a:latin typeface="Songti TC" panose="02010600040101010101" pitchFamily="2" charset="-120"/>
                <a:ea typeface="Songti TC" panose="02010600040101010101" pitchFamily="2" charset="-120"/>
              </a:rPr>
              <a:t>(5-</a:t>
            </a:r>
            <a:r>
              <a:rPr lang="en-US" sz="2000" dirty="0">
                <a:solidFill>
                  <a:srgbClr val="3F3F3F"/>
                </a:solidFill>
                <a:effectLst/>
                <a:latin typeface="Songti TC" panose="02010600040101010101" pitchFamily="2" charset="-120"/>
                <a:ea typeface="Songti TC" panose="02010600040101010101" pitchFamily="2" charset="-120"/>
              </a:rPr>
              <a:t>HT)、</a:t>
            </a:r>
            <a:r>
              <a:rPr lang="ja-JP" altLang="en-US" sz="2000">
                <a:solidFill>
                  <a:srgbClr val="3F3F3F"/>
                </a:solidFill>
                <a:effectLst/>
                <a:latin typeface="Songti TC" panose="02010600040101010101" pitchFamily="2" charset="-120"/>
                <a:ea typeface="Songti TC" panose="02010600040101010101" pitchFamily="2" charset="-120"/>
              </a:rPr>
              <a:t>多巴胺 </a:t>
            </a:r>
            <a:r>
              <a:rPr lang="en-US" altLang="ja-JP" sz="2000" dirty="0">
                <a:solidFill>
                  <a:srgbClr val="3F3F3F"/>
                </a:solidFill>
                <a:effectLst/>
                <a:latin typeface="Songti TC" panose="02010600040101010101" pitchFamily="2" charset="-120"/>
                <a:ea typeface="Songti TC" panose="02010600040101010101" pitchFamily="2" charset="-120"/>
              </a:rPr>
              <a:t>(</a:t>
            </a:r>
            <a:r>
              <a:rPr lang="en-US" sz="2000" dirty="0">
                <a:solidFill>
                  <a:srgbClr val="3F3F3F"/>
                </a:solidFill>
                <a:effectLst/>
                <a:latin typeface="Songti TC" panose="02010600040101010101" pitchFamily="2" charset="-120"/>
                <a:ea typeface="Songti TC" panose="02010600040101010101" pitchFamily="2" charset="-120"/>
              </a:rPr>
              <a:t>DA)、 P </a:t>
            </a:r>
            <a:r>
              <a:rPr lang="ja-JP" altLang="en-US" sz="2000">
                <a:solidFill>
                  <a:srgbClr val="3F3F3F"/>
                </a:solidFill>
                <a:effectLst/>
                <a:latin typeface="Songti TC" panose="02010600040101010101" pitchFamily="2" charset="-120"/>
                <a:ea typeface="Songti TC" panose="02010600040101010101" pitchFamily="2" charset="-120"/>
              </a:rPr>
              <a:t>物质和其他神经肤等递质</a:t>
            </a:r>
            <a:r>
              <a:rPr lang="ja-JP" altLang="en-US" sz="2000">
                <a:solidFill>
                  <a:srgbClr val="2D2D2D"/>
                </a:solidFill>
                <a:effectLst/>
                <a:latin typeface="Songti TC" panose="02010600040101010101" pitchFamily="2" charset="-120"/>
                <a:ea typeface="Songti TC" panose="02010600040101010101" pitchFamily="2" charset="-120"/>
              </a:rPr>
              <a:t>，而含有多肤类神经递质的囊泡直径达 </a:t>
            </a:r>
            <a:r>
              <a:rPr lang="en-US" altLang="ja-JP" sz="2000" dirty="0">
                <a:solidFill>
                  <a:srgbClr val="2D2D2D"/>
                </a:solidFill>
                <a:effectLst/>
                <a:latin typeface="Songti TC" panose="02010600040101010101" pitchFamily="2" charset="-120"/>
                <a:ea typeface="Songti TC" panose="02010600040101010101" pitchFamily="2" charset="-120"/>
              </a:rPr>
              <a:t>200 </a:t>
            </a:r>
            <a:r>
              <a:rPr lang="en-US" sz="2000" dirty="0">
                <a:solidFill>
                  <a:srgbClr val="2D2D2D"/>
                </a:solidFill>
                <a:effectLst/>
                <a:latin typeface="Songti TC" panose="02010600040101010101" pitchFamily="2" charset="-120"/>
                <a:ea typeface="Songti TC" panose="02010600040101010101" pitchFamily="2" charset="-120"/>
              </a:rPr>
              <a:t>nm</a:t>
            </a:r>
            <a:r>
              <a:rPr lang="en-US" sz="2000" dirty="0">
                <a:solidFill>
                  <a:srgbClr val="727272"/>
                </a:solidFill>
                <a:effectLst/>
                <a:latin typeface="Songti TC" panose="02010600040101010101" pitchFamily="2" charset="-120"/>
                <a:ea typeface="Songti TC" panose="02010600040101010101" pitchFamily="2" charset="-120"/>
              </a:rPr>
              <a:t>。 </a:t>
            </a:r>
            <a:endParaRPr lang="en-US" sz="2000" dirty="0">
              <a:latin typeface="Songti TC" panose="02010600040101010101" pitchFamily="2" charset="-120"/>
              <a:ea typeface="Songti TC" panose="02010600040101010101" pitchFamily="2" charset="-120"/>
            </a:endParaRPr>
          </a:p>
          <a:p>
            <a:pPr>
              <a:lnSpc>
                <a:spcPct val="120000"/>
              </a:lnSpc>
            </a:pPr>
            <a:endParaRPr lang="en-US" sz="2000" dirty="0">
              <a:latin typeface="Songti TC" panose="02010600040101010101" pitchFamily="2" charset="-120"/>
              <a:ea typeface="Songti TC" panose="02010600040101010101" pitchFamily="2" charset="-120"/>
            </a:endParaRPr>
          </a:p>
        </p:txBody>
      </p:sp>
      <p:sp>
        <p:nvSpPr>
          <p:cNvPr id="2" name="Title 1"/>
          <p:cNvSpPr>
            <a:spLocks noGrp="1"/>
          </p:cNvSpPr>
          <p:nvPr>
            <p:ph type="title"/>
          </p:nvPr>
        </p:nvSpPr>
        <p:spPr/>
        <p:txBody>
          <a:bodyPr>
            <a:normAutofit fontScale="90000"/>
          </a:bodyPr>
          <a:lstStyle/>
          <a:p>
            <a:r>
              <a:rPr lang="ja-JP" altLang="en-US" sz="3600">
                <a:solidFill>
                  <a:srgbClr val="0070C0"/>
                </a:solidFill>
                <a:effectLst/>
                <a:latin typeface="HiddenHorzOCR"/>
              </a:rPr>
              <a:t>突触前成分</a:t>
            </a:r>
            <a:endParaRPr lang="en-US" sz="3600" dirty="0">
              <a:solidFill>
                <a:srgbClr val="0070C0"/>
              </a:solidFill>
            </a:endParaRPr>
          </a:p>
        </p:txBody>
      </p:sp>
      <p:pic>
        <p:nvPicPr>
          <p:cNvPr id="5" name="Picture 4" descr="A close-up of several cells&#10;&#10;Description automatically generated"/>
          <p:cNvPicPr>
            <a:picLocks noChangeAspect="1"/>
          </p:cNvPicPr>
          <p:nvPr/>
        </p:nvPicPr>
        <p:blipFill>
          <a:blip r:embed="rId2"/>
          <a:stretch>
            <a:fillRect/>
          </a:stretch>
        </p:blipFill>
        <p:spPr>
          <a:xfrm>
            <a:off x="7683885" y="2051447"/>
            <a:ext cx="4508115" cy="404574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ja-JP" altLang="en-US" sz="2400">
                <a:solidFill>
                  <a:srgbClr val="2D2D2D"/>
                </a:solidFill>
                <a:effectLst/>
                <a:latin typeface="Songti TC" panose="02010600040101010101" pitchFamily="2" charset="-120"/>
                <a:ea typeface="Songti TC" panose="02010600040101010101" pitchFamily="2" charset="-120"/>
              </a:rPr>
              <a:t>指突触前膜和突触后膜之间的空隙，其宽度因突触类型不同而异 </a:t>
            </a:r>
            <a:r>
              <a:rPr lang="ja-JP" altLang="en-US" sz="2400">
                <a:solidFill>
                  <a:srgbClr val="727272"/>
                </a:solidFill>
                <a:effectLst/>
                <a:latin typeface="Songti TC" panose="02010600040101010101" pitchFamily="2" charset="-120"/>
                <a:ea typeface="Songti TC" panose="02010600040101010101" pitchFamily="2" charset="-120"/>
              </a:rPr>
              <a:t>。</a:t>
            </a:r>
            <a:endParaRPr lang="en-US" altLang="ja-JP" sz="2400" dirty="0">
              <a:solidFill>
                <a:srgbClr val="727272"/>
              </a:solidFill>
              <a:effectLst/>
              <a:latin typeface="Songti TC" panose="02010600040101010101" pitchFamily="2" charset="-120"/>
              <a:ea typeface="Songti TC" panose="02010600040101010101" pitchFamily="2" charset="-120"/>
            </a:endParaRPr>
          </a:p>
          <a:p>
            <a:endParaRPr lang="en-US" altLang="ja-JP" sz="2400" dirty="0">
              <a:solidFill>
                <a:srgbClr val="727272"/>
              </a:solidFill>
              <a:latin typeface="Songti TC" panose="02010600040101010101" pitchFamily="2" charset="-120"/>
              <a:ea typeface="Songti TC" panose="02010600040101010101" pitchFamily="2" charset="-120"/>
            </a:endParaRPr>
          </a:p>
          <a:p>
            <a:r>
              <a:rPr lang="ja-JP" altLang="en-US" sz="2400">
                <a:solidFill>
                  <a:srgbClr val="727272"/>
                </a:solidFill>
                <a:effectLst/>
                <a:latin typeface="Songti TC" panose="02010600040101010101" pitchFamily="2" charset="-120"/>
                <a:ea typeface="Songti TC" panose="02010600040101010101" pitchFamily="2" charset="-120"/>
              </a:rPr>
              <a:t> </a:t>
            </a:r>
            <a:r>
              <a:rPr lang="ja-JP" altLang="en-US" sz="2400">
                <a:solidFill>
                  <a:srgbClr val="2D2D2D"/>
                </a:solidFill>
                <a:effectLst/>
                <a:latin typeface="Songti TC" panose="02010600040101010101" pitchFamily="2" charset="-120"/>
                <a:ea typeface="Songti TC" panose="02010600040101010101" pitchFamily="2" charset="-120"/>
              </a:rPr>
              <a:t>中枢神经系统中，突触的间隙 </a:t>
            </a:r>
            <a:r>
              <a:rPr lang="ja-JP" altLang="en-US" sz="2400">
                <a:solidFill>
                  <a:srgbClr val="515151"/>
                </a:solidFill>
                <a:effectLst/>
                <a:latin typeface="Songti TC" panose="02010600040101010101" pitchFamily="2" charset="-120"/>
                <a:ea typeface="Songti TC" panose="02010600040101010101" pitchFamily="2" charset="-120"/>
              </a:rPr>
              <a:t>一 </a:t>
            </a:r>
            <a:r>
              <a:rPr lang="ja-JP" altLang="en-US" sz="2400">
                <a:solidFill>
                  <a:srgbClr val="2D2D2D"/>
                </a:solidFill>
                <a:effectLst/>
                <a:latin typeface="Songti TC" panose="02010600040101010101" pitchFamily="2" charset="-120"/>
                <a:ea typeface="Songti TC" panose="02010600040101010101" pitchFamily="2" charset="-120"/>
              </a:rPr>
              <a:t>般为 </a:t>
            </a:r>
            <a:r>
              <a:rPr lang="en-US" altLang="ja-JP" sz="2400" dirty="0">
                <a:solidFill>
                  <a:srgbClr val="2D2D2D"/>
                </a:solidFill>
                <a:effectLst/>
                <a:latin typeface="Songti TC" panose="02010600040101010101" pitchFamily="2" charset="-120"/>
                <a:ea typeface="Songti TC" panose="02010600040101010101" pitchFamily="2" charset="-120"/>
              </a:rPr>
              <a:t>10-30 </a:t>
            </a:r>
            <a:r>
              <a:rPr lang="en-US" sz="2400" dirty="0">
                <a:solidFill>
                  <a:srgbClr val="2D2D2D"/>
                </a:solidFill>
                <a:effectLst/>
                <a:latin typeface="Songti TC" panose="02010600040101010101" pitchFamily="2" charset="-120"/>
                <a:ea typeface="Songti TC" panose="02010600040101010101" pitchFamily="2" charset="-120"/>
              </a:rPr>
              <a:t>nm, </a:t>
            </a:r>
            <a:r>
              <a:rPr lang="ja-JP" altLang="en-US" sz="2400">
                <a:solidFill>
                  <a:srgbClr val="2D2D2D"/>
                </a:solidFill>
                <a:effectLst/>
                <a:latin typeface="Songti TC" panose="02010600040101010101" pitchFamily="2" charset="-120"/>
                <a:ea typeface="Songti TC" panose="02010600040101010101" pitchFamily="2" charset="-120"/>
              </a:rPr>
              <a:t>周围神经系统的突触间隙可达 </a:t>
            </a:r>
            <a:r>
              <a:rPr lang="en-US" altLang="ja-JP" sz="2400" dirty="0">
                <a:solidFill>
                  <a:srgbClr val="2D2D2D"/>
                </a:solidFill>
                <a:effectLst/>
                <a:latin typeface="Songti TC" panose="02010600040101010101" pitchFamily="2" charset="-120"/>
                <a:ea typeface="Songti TC" panose="02010600040101010101" pitchFamily="2" charset="-120"/>
              </a:rPr>
              <a:t>50-60 </a:t>
            </a:r>
            <a:r>
              <a:rPr lang="en-US" sz="2400" dirty="0">
                <a:solidFill>
                  <a:srgbClr val="2D2D2D"/>
                </a:solidFill>
                <a:effectLst/>
                <a:latin typeface="Songti TC" panose="02010600040101010101" pitchFamily="2" charset="-120"/>
                <a:ea typeface="Songti TC" panose="02010600040101010101" pitchFamily="2" charset="-120"/>
              </a:rPr>
              <a:t>nm, </a:t>
            </a:r>
            <a:r>
              <a:rPr lang="ja-JP" altLang="en-US" sz="2400">
                <a:solidFill>
                  <a:srgbClr val="2D2D2D"/>
                </a:solidFill>
                <a:effectLst/>
                <a:latin typeface="Songti TC" panose="02010600040101010101" pitchFamily="2" charset="-120"/>
                <a:ea typeface="Songti TC" panose="02010600040101010101" pitchFamily="2" charset="-120"/>
              </a:rPr>
              <a:t>而且 </a:t>
            </a:r>
            <a:r>
              <a:rPr lang="en-US" sz="2400" dirty="0">
                <a:solidFill>
                  <a:srgbClr val="2D2D2D"/>
                </a:solidFill>
                <a:effectLst/>
                <a:latin typeface="Songti TC" panose="02010600040101010101" pitchFamily="2" charset="-120"/>
                <a:ea typeface="Songti TC" panose="02010600040101010101" pitchFamily="2" charset="-120"/>
              </a:rPr>
              <a:t>I </a:t>
            </a:r>
            <a:r>
              <a:rPr lang="ja-JP" altLang="en-US" sz="2400">
                <a:solidFill>
                  <a:srgbClr val="2D2D2D"/>
                </a:solidFill>
                <a:effectLst/>
                <a:latin typeface="Songti TC" panose="02010600040101010101" pitchFamily="2" charset="-120"/>
                <a:ea typeface="Songti TC" panose="02010600040101010101" pitchFamily="2" charset="-120"/>
              </a:rPr>
              <a:t>型突触较 </a:t>
            </a:r>
            <a:r>
              <a:rPr lang="en-US" sz="2400" dirty="0">
                <a:solidFill>
                  <a:srgbClr val="2D2D2D"/>
                </a:solidFill>
                <a:effectLst/>
                <a:latin typeface="Songti TC" panose="02010600040101010101" pitchFamily="2" charset="-120"/>
                <a:ea typeface="Songti TC" panose="02010600040101010101" pitchFamily="2" charset="-120"/>
              </a:rPr>
              <a:t>II </a:t>
            </a:r>
            <a:r>
              <a:rPr lang="ja-JP" altLang="en-US" sz="2400">
                <a:solidFill>
                  <a:srgbClr val="2D2D2D"/>
                </a:solidFill>
                <a:effectLst/>
                <a:latin typeface="Songti TC" panose="02010600040101010101" pitchFamily="2" charset="-120"/>
                <a:ea typeface="Songti TC" panose="02010600040101010101" pitchFamily="2" charset="-120"/>
              </a:rPr>
              <a:t>型宽 </a:t>
            </a:r>
            <a:r>
              <a:rPr lang="ja-JP" altLang="en-US" sz="2400">
                <a:solidFill>
                  <a:srgbClr val="727272"/>
                </a:solidFill>
                <a:effectLst/>
                <a:latin typeface="Songti TC" panose="02010600040101010101" pitchFamily="2" charset="-120"/>
                <a:ea typeface="Songti TC" panose="02010600040101010101" pitchFamily="2" charset="-120"/>
              </a:rPr>
              <a:t>。 </a:t>
            </a:r>
            <a:endParaRPr lang="ja-JP" altLang="en-US" sz="2400">
              <a:latin typeface="Songti TC" panose="02010600040101010101" pitchFamily="2" charset="-120"/>
              <a:ea typeface="Songti TC" panose="02010600040101010101" pitchFamily="2" charset="-120"/>
            </a:endParaRPr>
          </a:p>
          <a:p>
            <a:endParaRPr lang="en-US" altLang="ja-JP" sz="2400" dirty="0">
              <a:solidFill>
                <a:srgbClr val="3F3F3F"/>
              </a:solidFill>
              <a:effectLst/>
              <a:latin typeface="Songti TC" panose="02010600040101010101" pitchFamily="2" charset="-120"/>
              <a:ea typeface="Songti TC" panose="02010600040101010101" pitchFamily="2" charset="-120"/>
            </a:endParaRPr>
          </a:p>
          <a:p>
            <a:r>
              <a:rPr lang="ja-JP" altLang="en-US" sz="2400">
                <a:solidFill>
                  <a:srgbClr val="3F3F3F"/>
                </a:solidFill>
                <a:effectLst/>
                <a:latin typeface="Songti TC" panose="02010600040101010101" pitchFamily="2" charset="-120"/>
                <a:ea typeface="Songti TC" panose="02010600040101010101" pitchFamily="2" charset="-120"/>
              </a:rPr>
              <a:t>有电子致密物质存在，含有黏多糖</a:t>
            </a:r>
            <a:r>
              <a:rPr lang="en-US" altLang="ja-JP" sz="2400" dirty="0">
                <a:solidFill>
                  <a:srgbClr val="3F3F3F"/>
                </a:solidFill>
                <a:effectLst/>
                <a:latin typeface="Songti TC" panose="02010600040101010101" pitchFamily="2" charset="-120"/>
                <a:ea typeface="Songti TC" panose="02010600040101010101" pitchFamily="2" charset="-120"/>
              </a:rPr>
              <a:t>(</a:t>
            </a:r>
            <a:r>
              <a:rPr lang="ja-JP" altLang="en-US" sz="2400">
                <a:solidFill>
                  <a:srgbClr val="3F3F3F"/>
                </a:solidFill>
                <a:effectLst/>
                <a:latin typeface="Songti TC" panose="02010600040101010101" pitchFamily="2" charset="-120"/>
                <a:ea typeface="Songti TC" panose="02010600040101010101" pitchFamily="2" charset="-120"/>
              </a:rPr>
              <a:t>又称糖胺聚糖</a:t>
            </a:r>
            <a:r>
              <a:rPr lang="en-US" altLang="ja-JP" sz="2400" dirty="0">
                <a:solidFill>
                  <a:srgbClr val="3F3F3F"/>
                </a:solidFill>
                <a:effectLst/>
                <a:latin typeface="Songti TC" panose="02010600040101010101" pitchFamily="2" charset="-120"/>
                <a:ea typeface="Songti TC" panose="02010600040101010101" pitchFamily="2" charset="-120"/>
              </a:rPr>
              <a:t>)</a:t>
            </a:r>
            <a:r>
              <a:rPr lang="ja-JP" altLang="en-US" sz="2400">
                <a:solidFill>
                  <a:srgbClr val="3F3F3F"/>
                </a:solidFill>
                <a:effectLst/>
                <a:latin typeface="Songti TC" panose="02010600040101010101" pitchFamily="2" charset="-120"/>
                <a:ea typeface="Songti TC" panose="02010600040101010101" pitchFamily="2" charset="-120"/>
              </a:rPr>
              <a:t>、糖蛋白和唾液酸 </a:t>
            </a:r>
            <a:r>
              <a:rPr lang="zh-CN" altLang="en-US" sz="2400" dirty="0">
                <a:solidFill>
                  <a:srgbClr val="3F3F3F"/>
                </a:solidFill>
                <a:effectLst/>
                <a:latin typeface="Songti TC" panose="02010600040101010101" pitchFamily="2" charset="-120"/>
                <a:ea typeface="Songti TC" panose="02010600040101010101" pitchFamily="2" charset="-120"/>
              </a:rPr>
              <a:t>。其中唾液酸能与递质分子结合并将其向突触后膜转运，而糖蛋白则与突触的识别有关。</a:t>
            </a:r>
          </a:p>
          <a:p>
            <a:endParaRPr lang="ja-JP" altLang="en-US" sz="2400">
              <a:latin typeface="Songti TC" panose="02010600040101010101" pitchFamily="2" charset="-120"/>
              <a:ea typeface="Songti TC" panose="02010600040101010101" pitchFamily="2" charset="-120"/>
            </a:endParaRPr>
          </a:p>
          <a:p>
            <a:endParaRPr lang="ja-JP" altLang="en-US" sz="2400">
              <a:latin typeface="Songti TC" panose="02010600040101010101" pitchFamily="2" charset="-120"/>
              <a:ea typeface="Songti TC" panose="02010600040101010101" pitchFamily="2" charset="-120"/>
            </a:endParaRPr>
          </a:p>
        </p:txBody>
      </p:sp>
      <p:sp>
        <p:nvSpPr>
          <p:cNvPr id="2" name="Title 1"/>
          <p:cNvSpPr>
            <a:spLocks noGrp="1"/>
          </p:cNvSpPr>
          <p:nvPr>
            <p:ph type="title"/>
          </p:nvPr>
        </p:nvSpPr>
        <p:spPr/>
        <p:txBody>
          <a:bodyPr>
            <a:normAutofit/>
          </a:bodyPr>
          <a:lstStyle/>
          <a:p>
            <a:r>
              <a:rPr lang="ja-JP" altLang="en-US" sz="3200">
                <a:solidFill>
                  <a:srgbClr val="0070C0"/>
                </a:solidFill>
                <a:effectLst/>
                <a:latin typeface="HiddenHorzOCR"/>
              </a:rPr>
              <a:t>突触间隙 </a:t>
            </a:r>
            <a:r>
              <a:rPr lang="en-US" altLang="ja-JP" sz="3200" dirty="0">
                <a:solidFill>
                  <a:srgbClr val="0070C0"/>
                </a:solidFill>
                <a:effectLst/>
                <a:latin typeface="HiddenHorzOCR"/>
              </a:rPr>
              <a:t>(</a:t>
            </a:r>
            <a:r>
              <a:rPr lang="en-US" sz="3200" dirty="0">
                <a:solidFill>
                  <a:srgbClr val="0070C0"/>
                </a:solidFill>
                <a:effectLst/>
                <a:latin typeface="HiddenHorzOCR"/>
              </a:rPr>
              <a:t>synaptic cleft) </a:t>
            </a:r>
            <a:endParaRPr lang="en-US" sz="3200" dirty="0">
              <a:solidFill>
                <a:srgbClr val="0070C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58702" y="1685678"/>
            <a:ext cx="6335222" cy="4921498"/>
          </a:xfrm>
        </p:spPr>
        <p:txBody>
          <a:bodyPr>
            <a:normAutofit/>
          </a:bodyPr>
          <a:lstStyle/>
          <a:p>
            <a:r>
              <a:rPr lang="ja-JP" altLang="en-US" sz="2400">
                <a:solidFill>
                  <a:srgbClr val="2D2D2D"/>
                </a:solidFill>
                <a:effectLst/>
                <a:latin typeface="Songti TC" panose="02010600040101010101" pitchFamily="2" charset="-120"/>
                <a:ea typeface="Songti TC" panose="02010600040101010101" pitchFamily="2" charset="-120"/>
              </a:rPr>
              <a:t>突触后膜 </a:t>
            </a:r>
            <a:r>
              <a:rPr lang="en-US" altLang="ja-JP" sz="2400" dirty="0">
                <a:solidFill>
                  <a:srgbClr val="2D2D2D"/>
                </a:solidFill>
                <a:effectLst/>
                <a:latin typeface="Songti TC" panose="02010600040101010101" pitchFamily="2" charset="-120"/>
                <a:ea typeface="Songti TC" panose="02010600040101010101" pitchFamily="2" charset="-120"/>
              </a:rPr>
              <a:t>(postsynaptic membrane) </a:t>
            </a:r>
            <a:r>
              <a:rPr lang="ja-JP" altLang="en-US" sz="2400">
                <a:solidFill>
                  <a:srgbClr val="2D2D2D"/>
                </a:solidFill>
                <a:effectLst/>
                <a:latin typeface="Songti TC" panose="02010600040101010101" pitchFamily="2" charset="-120"/>
                <a:ea typeface="Songti TC" panose="02010600040101010101" pitchFamily="2" charset="-120"/>
              </a:rPr>
              <a:t>是突触后成分细胞质膜的延续</a:t>
            </a:r>
            <a:r>
              <a:rPr lang="zh-CN" altLang="en-US" sz="2400" dirty="0">
                <a:solidFill>
                  <a:srgbClr val="2D2D2D"/>
                </a:solidFill>
                <a:effectLst/>
                <a:latin typeface="Songti TC" panose="02010600040101010101" pitchFamily="2" charset="-120"/>
                <a:ea typeface="Songti TC" panose="02010600040101010101" pitchFamily="2" charset="-120"/>
              </a:rPr>
              <a:t>。明显的致密物质聚集，形成了增厚膜”的形态。</a:t>
            </a:r>
          </a:p>
          <a:p>
            <a:pPr marL="0" indent="0">
              <a:buNone/>
            </a:pPr>
            <a:endParaRPr lang="ja-JP" altLang="en-US" sz="2400">
              <a:solidFill>
                <a:srgbClr val="2D2D2D"/>
              </a:solidFill>
              <a:effectLst/>
              <a:latin typeface="Songti TC" panose="02010600040101010101" pitchFamily="2" charset="-120"/>
              <a:ea typeface="Songti TC" panose="02010600040101010101" pitchFamily="2" charset="-120"/>
            </a:endParaRPr>
          </a:p>
          <a:p>
            <a:r>
              <a:rPr lang="ja-JP" altLang="en-US" sz="2400">
                <a:solidFill>
                  <a:srgbClr val="2D2D2D"/>
                </a:solidFill>
                <a:effectLst/>
                <a:latin typeface="Songti TC" panose="02010600040101010101" pitchFamily="2" charset="-120"/>
                <a:ea typeface="Songti TC" panose="02010600040101010101" pitchFamily="2" charset="-120"/>
              </a:rPr>
              <a:t>突触后致密质 </a:t>
            </a:r>
            <a:r>
              <a:rPr lang="en-US" altLang="ja-JP" sz="2400" dirty="0">
                <a:solidFill>
                  <a:srgbClr val="2D2D2D"/>
                </a:solidFill>
                <a:effectLst/>
                <a:latin typeface="Songti TC" panose="02010600040101010101" pitchFamily="2" charset="-120"/>
                <a:ea typeface="Songti TC" panose="02010600040101010101" pitchFamily="2" charset="-120"/>
              </a:rPr>
              <a:t>(</a:t>
            </a:r>
            <a:r>
              <a:rPr lang="en-US" sz="2400" dirty="0">
                <a:solidFill>
                  <a:srgbClr val="2D2D2D"/>
                </a:solidFill>
                <a:effectLst/>
                <a:latin typeface="Songti TC" panose="02010600040101010101" pitchFamily="2" charset="-120"/>
                <a:ea typeface="Songti TC" panose="02010600040101010101" pitchFamily="2" charset="-120"/>
              </a:rPr>
              <a:t>PSD) </a:t>
            </a:r>
            <a:r>
              <a:rPr lang="ja-JP" altLang="en-US" sz="2400">
                <a:solidFill>
                  <a:srgbClr val="2D2D2D"/>
                </a:solidFill>
                <a:effectLst/>
                <a:latin typeface="Songti TC" panose="02010600040101010101" pitchFamily="2" charset="-120"/>
                <a:ea typeface="Songti TC" panose="02010600040101010101" pitchFamily="2" charset="-120"/>
              </a:rPr>
              <a:t>是作为信息传递重要基础的特化结构，内含多种蛋白质，其中包括细胞骨架成分的微管蛋白、肌动蛋白 </a:t>
            </a:r>
            <a:r>
              <a:rPr lang="ja-JP" altLang="en-US" sz="2400">
                <a:solidFill>
                  <a:srgbClr val="5B5B5B"/>
                </a:solidFill>
                <a:effectLst/>
                <a:latin typeface="Songti TC" panose="02010600040101010101" pitchFamily="2" charset="-120"/>
                <a:ea typeface="Songti TC" panose="02010600040101010101" pitchFamily="2" charset="-120"/>
              </a:rPr>
              <a:t>、 </a:t>
            </a:r>
            <a:r>
              <a:rPr lang="ja-JP" altLang="en-US" sz="2400">
                <a:solidFill>
                  <a:srgbClr val="2D2D2D"/>
                </a:solidFill>
                <a:effectLst/>
                <a:latin typeface="Songti TC" panose="02010600040101010101" pitchFamily="2" charset="-120"/>
                <a:ea typeface="Songti TC" panose="02010600040101010101" pitchFamily="2" charset="-120"/>
              </a:rPr>
              <a:t>神经丝蛋白等，还有调节蛋白如钙调蛋白 </a:t>
            </a:r>
            <a:r>
              <a:rPr lang="ja-JP" altLang="en-US" sz="2400">
                <a:solidFill>
                  <a:srgbClr val="5B5B5B"/>
                </a:solidFill>
                <a:effectLst/>
                <a:latin typeface="Songti TC" panose="02010600040101010101" pitchFamily="2" charset="-120"/>
                <a:ea typeface="Songti TC" panose="02010600040101010101" pitchFamily="2" charset="-120"/>
              </a:rPr>
              <a:t>、 </a:t>
            </a:r>
            <a:r>
              <a:rPr lang="ja-JP" altLang="en-US" sz="2400">
                <a:solidFill>
                  <a:srgbClr val="2D2D2D"/>
                </a:solidFill>
                <a:effectLst/>
                <a:latin typeface="Songti TC" panose="02010600040101010101" pitchFamily="2" charset="-120"/>
                <a:ea typeface="Songti TC" panose="02010600040101010101" pitchFamily="2" charset="-120"/>
              </a:rPr>
              <a:t>通道蛋白，以及磷酸二酣酶、蛋白激酶等</a:t>
            </a:r>
            <a:r>
              <a:rPr lang="zh-CN" altLang="en-US" sz="2400" dirty="0">
                <a:solidFill>
                  <a:srgbClr val="2D2D2D"/>
                </a:solidFill>
                <a:effectLst/>
                <a:latin typeface="Songti TC" panose="02010600040101010101" pitchFamily="2" charset="-120"/>
                <a:ea typeface="Songti TC" panose="02010600040101010101" pitchFamily="2" charset="-120"/>
              </a:rPr>
              <a:t>。</a:t>
            </a:r>
            <a:r>
              <a:rPr lang="ja-JP" altLang="en-US" sz="2400">
                <a:solidFill>
                  <a:srgbClr val="2D2D2D"/>
                </a:solidFill>
                <a:effectLst/>
                <a:latin typeface="Songti TC" panose="02010600040101010101" pitchFamily="2" charset="-120"/>
                <a:ea typeface="Songti TC" panose="02010600040101010101" pitchFamily="2" charset="-120"/>
              </a:rPr>
              <a:t> </a:t>
            </a:r>
            <a:endParaRPr lang="en-US" altLang="ja-JP" sz="2400" dirty="0"/>
          </a:p>
        </p:txBody>
      </p:sp>
      <p:sp>
        <p:nvSpPr>
          <p:cNvPr id="2" name="Title 1"/>
          <p:cNvSpPr>
            <a:spLocks noGrp="1"/>
          </p:cNvSpPr>
          <p:nvPr>
            <p:ph type="title"/>
          </p:nvPr>
        </p:nvSpPr>
        <p:spPr/>
        <p:txBody>
          <a:bodyPr>
            <a:normAutofit/>
          </a:bodyPr>
          <a:lstStyle/>
          <a:p>
            <a:r>
              <a:rPr lang="ja-JP" altLang="en-US" sz="3200">
                <a:solidFill>
                  <a:srgbClr val="0070C0"/>
                </a:solidFill>
                <a:effectLst/>
                <a:latin typeface="Songti TC" panose="02010600040101010101" pitchFamily="2" charset="-120"/>
                <a:ea typeface="Songti TC" panose="02010600040101010101" pitchFamily="2" charset="-120"/>
              </a:rPr>
              <a:t>突触后成分</a:t>
            </a:r>
            <a:endParaRPr lang="en-US" sz="3200" dirty="0">
              <a:solidFill>
                <a:srgbClr val="0070C0"/>
              </a:solidFill>
            </a:endParaRPr>
          </a:p>
        </p:txBody>
      </p:sp>
      <p:pic>
        <p:nvPicPr>
          <p:cNvPr id="4" name="Picture 3" descr="Several images of a nerve cell&#10;&#10;Description automatically generated with medium confidence"/>
          <p:cNvPicPr>
            <a:picLocks noChangeAspect="1"/>
          </p:cNvPicPr>
          <p:nvPr/>
        </p:nvPicPr>
        <p:blipFill>
          <a:blip r:embed="rId2" cstate="screen"/>
          <a:stretch>
            <a:fillRect/>
          </a:stretch>
        </p:blipFill>
        <p:spPr>
          <a:xfrm>
            <a:off x="7293204" y="755122"/>
            <a:ext cx="4898796" cy="610287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ja-JP" altLang="en-US" sz="2000">
                <a:solidFill>
                  <a:srgbClr val="2D2D2D"/>
                </a:solidFill>
                <a:effectLst/>
                <a:latin typeface="Songti TC" panose="02010600040101010101" pitchFamily="2" charset="-120"/>
                <a:ea typeface="Songti TC" panose="02010600040101010101" pitchFamily="2" charset="-120"/>
              </a:rPr>
              <a:t>由突触前膜、突触后膜及突触间隙构成，但两层膜的间隔只有 </a:t>
            </a:r>
            <a:r>
              <a:rPr lang="en-US" altLang="ja-JP" sz="2000" dirty="0">
                <a:solidFill>
                  <a:srgbClr val="2D2D2D"/>
                </a:solidFill>
                <a:effectLst/>
                <a:latin typeface="Songti TC" panose="02010600040101010101" pitchFamily="2" charset="-120"/>
                <a:ea typeface="Songti TC" panose="02010600040101010101" pitchFamily="2" charset="-120"/>
              </a:rPr>
              <a:t>2-3 </a:t>
            </a:r>
            <a:r>
              <a:rPr lang="en-US" sz="2000" dirty="0">
                <a:solidFill>
                  <a:srgbClr val="191919"/>
                </a:solidFill>
                <a:effectLst/>
                <a:latin typeface="Songti TC" panose="02010600040101010101" pitchFamily="2" charset="-120"/>
                <a:ea typeface="Songti TC" panose="02010600040101010101" pitchFamily="2" charset="-120"/>
              </a:rPr>
              <a:t>nm, </a:t>
            </a:r>
            <a:r>
              <a:rPr lang="ja-JP" altLang="en-US" sz="2000">
                <a:solidFill>
                  <a:srgbClr val="2D2D2D"/>
                </a:solidFill>
                <a:effectLst/>
                <a:latin typeface="Songti TC" panose="02010600040101010101" pitchFamily="2" charset="-120"/>
                <a:ea typeface="Songti TC" panose="02010600040101010101" pitchFamily="2" charset="-120"/>
              </a:rPr>
              <a:t>两侧膜均没有增厚特化，也无突触襄泡存在 </a:t>
            </a:r>
            <a:r>
              <a:rPr lang="ja-JP" altLang="en-US" sz="2000">
                <a:solidFill>
                  <a:srgbClr val="7C7C7C"/>
                </a:solidFill>
                <a:effectLst/>
                <a:latin typeface="Songti TC" panose="02010600040101010101" pitchFamily="2" charset="-120"/>
                <a:ea typeface="Songti TC" panose="02010600040101010101" pitchFamily="2" charset="-120"/>
              </a:rPr>
              <a:t>。 </a:t>
            </a:r>
            <a:endParaRPr lang="en-US" altLang="ja-JP" sz="2000" dirty="0">
              <a:solidFill>
                <a:srgbClr val="2D2D2D"/>
              </a:solidFill>
              <a:effectLst/>
              <a:latin typeface="Songti TC" panose="02010600040101010101" pitchFamily="2" charset="-120"/>
              <a:ea typeface="Songti TC" panose="02010600040101010101" pitchFamily="2" charset="-120"/>
            </a:endParaRPr>
          </a:p>
          <a:p>
            <a:r>
              <a:rPr lang="ja-JP" altLang="en-US" sz="2000">
                <a:solidFill>
                  <a:srgbClr val="2D2D2D"/>
                </a:solidFill>
                <a:effectLst/>
                <a:latin typeface="Songti TC" panose="02010600040101010101" pitchFamily="2" charset="-120"/>
                <a:ea typeface="Songti TC" panose="02010600040101010101" pitchFamily="2" charset="-120"/>
              </a:rPr>
              <a:t>每一侧膜上都排列着多个圆柱状半通道，又称连接</a:t>
            </a:r>
            <a:r>
              <a:rPr lang="ja-JP" altLang="en-US" sz="2000">
                <a:solidFill>
                  <a:srgbClr val="191919"/>
                </a:solidFill>
                <a:effectLst/>
                <a:latin typeface="Songti TC" panose="02010600040101010101" pitchFamily="2" charset="-120"/>
                <a:ea typeface="Songti TC" panose="02010600040101010101" pitchFamily="2" charset="-120"/>
              </a:rPr>
              <a:t>子 </a:t>
            </a:r>
            <a:r>
              <a:rPr lang="en-US" altLang="ja-JP" sz="2000" dirty="0">
                <a:solidFill>
                  <a:srgbClr val="191919"/>
                </a:solidFill>
                <a:effectLst/>
                <a:latin typeface="Songti TC" panose="02010600040101010101" pitchFamily="2" charset="-120"/>
                <a:ea typeface="Songti TC" panose="02010600040101010101" pitchFamily="2" charset="-120"/>
              </a:rPr>
              <a:t>(</a:t>
            </a:r>
            <a:r>
              <a:rPr lang="en-US" sz="2000" dirty="0">
                <a:solidFill>
                  <a:srgbClr val="424242"/>
                </a:solidFill>
                <a:effectLst/>
                <a:latin typeface="Songti TC" panose="02010600040101010101" pitchFamily="2" charset="-120"/>
                <a:ea typeface="Songti TC" panose="02010600040101010101" pitchFamily="2" charset="-120"/>
              </a:rPr>
              <a:t>co</a:t>
            </a:r>
            <a:r>
              <a:rPr lang="en-US" sz="2000" dirty="0">
                <a:solidFill>
                  <a:srgbClr val="191919"/>
                </a:solidFill>
                <a:effectLst/>
                <a:latin typeface="Songti TC" panose="02010600040101010101" pitchFamily="2" charset="-120"/>
                <a:ea typeface="Songti TC" panose="02010600040101010101" pitchFamily="2" charset="-120"/>
              </a:rPr>
              <a:t>nn</a:t>
            </a:r>
            <a:r>
              <a:rPr lang="en-US" sz="2000" dirty="0">
                <a:solidFill>
                  <a:srgbClr val="424242"/>
                </a:solidFill>
                <a:effectLst/>
                <a:latin typeface="Songti TC" panose="02010600040101010101" pitchFamily="2" charset="-120"/>
                <a:ea typeface="Songti TC" panose="02010600040101010101" pitchFamily="2" charset="-120"/>
              </a:rPr>
              <a:t>exo</a:t>
            </a:r>
            <a:r>
              <a:rPr lang="en-US" sz="2000" dirty="0">
                <a:solidFill>
                  <a:srgbClr val="191919"/>
                </a:solidFill>
                <a:effectLst/>
                <a:latin typeface="Songti TC" panose="02010600040101010101" pitchFamily="2" charset="-120"/>
                <a:ea typeface="Songti TC" panose="02010600040101010101" pitchFamily="2" charset="-120"/>
              </a:rPr>
              <a:t>n), </a:t>
            </a:r>
            <a:r>
              <a:rPr lang="ja-JP" altLang="en-US" sz="2000">
                <a:solidFill>
                  <a:srgbClr val="2D2D2D"/>
                </a:solidFill>
                <a:effectLst/>
                <a:latin typeface="Songti TC" panose="02010600040101010101" pitchFamily="2" charset="-120"/>
                <a:ea typeface="Songti TC" panose="02010600040101010101" pitchFamily="2" charset="-120"/>
              </a:rPr>
              <a:t>各由 </a:t>
            </a:r>
            <a:r>
              <a:rPr lang="en-US" altLang="ja-JP" sz="2000" dirty="0">
                <a:solidFill>
                  <a:srgbClr val="2D2D2D"/>
                </a:solidFill>
                <a:effectLst/>
                <a:latin typeface="Songti TC" panose="02010600040101010101" pitchFamily="2" charset="-120"/>
                <a:ea typeface="Songti TC" panose="02010600040101010101" pitchFamily="2" charset="-120"/>
              </a:rPr>
              <a:t>6</a:t>
            </a:r>
            <a:r>
              <a:rPr lang="ja-JP" altLang="en-US" sz="2000">
                <a:solidFill>
                  <a:srgbClr val="2D2D2D"/>
                </a:solidFill>
                <a:effectLst/>
                <a:latin typeface="Songti TC" panose="02010600040101010101" pitchFamily="2" charset="-120"/>
                <a:ea typeface="Songti TC" panose="02010600040101010101" pitchFamily="2" charset="-120"/>
              </a:rPr>
              <a:t>个相同的蛋白质亚基圃成，其中心是</a:t>
            </a:r>
            <a:r>
              <a:rPr lang="ja-JP" altLang="en-US" sz="2000">
                <a:solidFill>
                  <a:srgbClr val="5B5B5B"/>
                </a:solidFill>
                <a:effectLst/>
                <a:latin typeface="Songti TC" panose="02010600040101010101" pitchFamily="2" charset="-120"/>
                <a:ea typeface="Songti TC" panose="02010600040101010101" pitchFamily="2" charset="-120"/>
              </a:rPr>
              <a:t>一</a:t>
            </a:r>
            <a:r>
              <a:rPr lang="ja-JP" altLang="en-US" sz="2000">
                <a:solidFill>
                  <a:srgbClr val="2D2D2D"/>
                </a:solidFill>
                <a:effectLst/>
                <a:latin typeface="Songti TC" panose="02010600040101010101" pitchFamily="2" charset="-120"/>
                <a:ea typeface="Songti TC" panose="02010600040101010101" pitchFamily="2" charset="-120"/>
              </a:rPr>
              <a:t>个亲水性的孔道 </a:t>
            </a:r>
            <a:r>
              <a:rPr lang="ja-JP" altLang="en-US" sz="2000">
                <a:solidFill>
                  <a:srgbClr val="6D6D6D"/>
                </a:solidFill>
                <a:effectLst/>
                <a:latin typeface="Songti TC" panose="02010600040101010101" pitchFamily="2" charset="-120"/>
                <a:ea typeface="Songti TC" panose="02010600040101010101" pitchFamily="2" charset="-120"/>
              </a:rPr>
              <a:t>。 </a:t>
            </a:r>
            <a:r>
              <a:rPr lang="ja-JP" altLang="en-US" sz="2000">
                <a:solidFill>
                  <a:srgbClr val="2D2D2D"/>
                </a:solidFill>
                <a:effectLst/>
                <a:latin typeface="Songti TC" panose="02010600040101010101" pitchFamily="2" charset="-120"/>
                <a:ea typeface="Songti TC" panose="02010600040101010101" pitchFamily="2" charset="-120"/>
              </a:rPr>
              <a:t>两侧的连接子形成缝隙连接通道 </a:t>
            </a:r>
            <a:r>
              <a:rPr lang="en-US" altLang="ja-JP" sz="2000" dirty="0">
                <a:solidFill>
                  <a:srgbClr val="2D2D2D"/>
                </a:solidFill>
                <a:effectLst/>
                <a:latin typeface="Songti TC" panose="02010600040101010101" pitchFamily="2" charset="-120"/>
                <a:ea typeface="Songti TC" panose="02010600040101010101" pitchFamily="2" charset="-120"/>
              </a:rPr>
              <a:t>(</a:t>
            </a:r>
            <a:r>
              <a:rPr lang="en-US" sz="2000" dirty="0">
                <a:solidFill>
                  <a:srgbClr val="2D2D2D"/>
                </a:solidFill>
                <a:effectLst/>
                <a:latin typeface="Songti TC" panose="02010600040101010101" pitchFamily="2" charset="-120"/>
                <a:ea typeface="Songti TC" panose="02010600040101010101" pitchFamily="2" charset="-120"/>
              </a:rPr>
              <a:t>gap junction channel) </a:t>
            </a:r>
            <a:endParaRPr lang="en-US" sz="2000" dirty="0">
              <a:latin typeface="Songti TC" panose="02010600040101010101" pitchFamily="2" charset="-120"/>
              <a:ea typeface="Songti TC" panose="02010600040101010101" pitchFamily="2" charset="-120"/>
            </a:endParaRPr>
          </a:p>
          <a:p>
            <a:r>
              <a:rPr lang="ja-JP" altLang="en-US" sz="2000">
                <a:solidFill>
                  <a:srgbClr val="424242"/>
                </a:solidFill>
                <a:effectLst/>
                <a:latin typeface="Songti TC" panose="02010600040101010101" pitchFamily="2" charset="-120"/>
                <a:ea typeface="Songti TC" panose="02010600040101010101" pitchFamily="2" charset="-120"/>
              </a:rPr>
              <a:t>其信号传递是双向的，而且传递速度快， </a:t>
            </a:r>
            <a:r>
              <a:rPr lang="ja-JP" altLang="en-US" sz="2000">
                <a:solidFill>
                  <a:srgbClr val="191919"/>
                </a:solidFill>
                <a:effectLst/>
                <a:latin typeface="Songti TC" panose="02010600040101010101" pitchFamily="2" charset="-120"/>
                <a:ea typeface="Songti TC" panose="02010600040101010101" pitchFamily="2" charset="-120"/>
              </a:rPr>
              <a:t>几 </a:t>
            </a:r>
            <a:r>
              <a:rPr lang="ja-JP" altLang="en-US" sz="2000">
                <a:solidFill>
                  <a:srgbClr val="2D2D2D"/>
                </a:solidFill>
                <a:effectLst/>
                <a:latin typeface="Songti TC" panose="02010600040101010101" pitchFamily="2" charset="-120"/>
                <a:ea typeface="Songti TC" panose="02010600040101010101" pitchFamily="2" charset="-120"/>
              </a:rPr>
              <a:t>乎没有突触延搁 </a:t>
            </a:r>
            <a:r>
              <a:rPr lang="ja-JP" altLang="en-US" sz="2000">
                <a:solidFill>
                  <a:srgbClr val="5B5B5B"/>
                </a:solidFill>
                <a:effectLst/>
                <a:latin typeface="Songti TC" panose="02010600040101010101" pitchFamily="2" charset="-120"/>
                <a:ea typeface="Songti TC" panose="02010600040101010101" pitchFamily="2" charset="-120"/>
              </a:rPr>
              <a:t>。 </a:t>
            </a:r>
            <a:endParaRPr lang="en-US" altLang="ja-JP" sz="2000" dirty="0">
              <a:solidFill>
                <a:srgbClr val="2D2D2D"/>
              </a:solidFill>
              <a:effectLst/>
              <a:latin typeface="Songti TC" panose="02010600040101010101" pitchFamily="2" charset="-120"/>
              <a:ea typeface="Songti TC" panose="02010600040101010101" pitchFamily="2" charset="-120"/>
            </a:endParaRPr>
          </a:p>
          <a:p>
            <a:endParaRPr lang="en-US" sz="2000" dirty="0">
              <a:latin typeface="Songti TC" panose="02010600040101010101" pitchFamily="2" charset="-120"/>
              <a:ea typeface="Songti TC" panose="02010600040101010101" pitchFamily="2" charset="-120"/>
            </a:endParaRPr>
          </a:p>
        </p:txBody>
      </p:sp>
      <p:sp>
        <p:nvSpPr>
          <p:cNvPr id="2" name="Title 1"/>
          <p:cNvSpPr>
            <a:spLocks noGrp="1"/>
          </p:cNvSpPr>
          <p:nvPr>
            <p:ph type="title"/>
          </p:nvPr>
        </p:nvSpPr>
        <p:spPr/>
        <p:txBody>
          <a:bodyPr>
            <a:normAutofit fontScale="90000"/>
          </a:bodyPr>
          <a:lstStyle/>
          <a:p>
            <a:r>
              <a:rPr lang="ja-JP" altLang="en-US" sz="2800">
                <a:solidFill>
                  <a:srgbClr val="0070C0"/>
                </a:solidFill>
                <a:effectLst/>
                <a:latin typeface="HiddenHorzOCR"/>
              </a:rPr>
              <a:t>电突触 </a:t>
            </a:r>
            <a:r>
              <a:rPr lang="en-US" altLang="ja-JP" sz="2800" dirty="0">
                <a:solidFill>
                  <a:srgbClr val="0070C0"/>
                </a:solidFill>
                <a:effectLst/>
                <a:latin typeface="HiddenHorzOCR"/>
              </a:rPr>
              <a:t>(</a:t>
            </a:r>
            <a:r>
              <a:rPr lang="en-US" sz="2800" dirty="0">
                <a:solidFill>
                  <a:srgbClr val="0070C0"/>
                </a:solidFill>
                <a:effectLst/>
                <a:latin typeface="HiddenHorzOCR"/>
              </a:rPr>
              <a:t>electrical synapse) </a:t>
            </a:r>
            <a:br>
              <a:rPr lang="en-US" sz="2800" dirty="0">
                <a:solidFill>
                  <a:srgbClr val="0070C0"/>
                </a:solidFill>
              </a:rPr>
            </a:br>
            <a:endParaRPr lang="en-US" sz="2800" dirty="0">
              <a:solidFill>
                <a:srgbClr val="0070C0"/>
              </a:solidFill>
            </a:endParaRPr>
          </a:p>
        </p:txBody>
      </p:sp>
      <p:pic>
        <p:nvPicPr>
          <p:cNvPr id="7" name="Picture 6" descr="A close-up of several colorful spirals&#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480" y="3477184"/>
            <a:ext cx="6328719" cy="334621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5" name="Title 4"/>
          <p:cNvSpPr>
            <a:spLocks noGrp="1"/>
          </p:cNvSpPr>
          <p:nvPr>
            <p:ph type="title"/>
          </p:nvPr>
        </p:nvSpPr>
        <p:spPr/>
        <p:txBody>
          <a:bodyPr/>
          <a:lstStyle/>
          <a:p>
            <a:r>
              <a:rPr lang="en-US" dirty="0" err="1"/>
              <a:t>神经系统</a:t>
            </a:r>
            <a:endParaRPr lang="en-US" dirty="0"/>
          </a:p>
        </p:txBody>
      </p:sp>
      <p:pic>
        <p:nvPicPr>
          <p:cNvPr id="4" name="2MN nervous system" descr="2MN nervous syste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09633" y="1825625"/>
            <a:ext cx="6972733" cy="39188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6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38150" y="1908165"/>
            <a:ext cx="6959600" cy="3416320"/>
          </a:xfrm>
          <a:prstGeom prst="rect">
            <a:avLst/>
          </a:prstGeom>
          <a:noFill/>
        </p:spPr>
        <p:txBody>
          <a:bodyPr wrap="square">
            <a:spAutoFit/>
          </a:bodyPr>
          <a:lstStyle/>
          <a:p>
            <a:pPr marL="285750" indent="-285750">
              <a:buFont typeface="Arial" panose="020B0604020202020204" pitchFamily="34" charset="0"/>
              <a:buChar char="•"/>
            </a:pPr>
            <a:r>
              <a:rPr lang="ja-JP" altLang="en-US" sz="2400">
                <a:solidFill>
                  <a:srgbClr val="2D2D2D"/>
                </a:solidFill>
                <a:effectLst/>
                <a:latin typeface="Songti TC" panose="02010600040101010101" pitchFamily="2" charset="-120"/>
                <a:ea typeface="Songti TC" panose="02010600040101010101" pitchFamily="2" charset="-120"/>
              </a:rPr>
              <a:t>由于缝隙连接通道的孔径较大，相对分子质量小于 </a:t>
            </a:r>
            <a:r>
              <a:rPr lang="en-US" altLang="ja-JP" sz="2400" dirty="0">
                <a:solidFill>
                  <a:srgbClr val="2D2D2D"/>
                </a:solidFill>
                <a:effectLst/>
                <a:latin typeface="Songti TC" panose="02010600040101010101" pitchFamily="2" charset="-120"/>
                <a:ea typeface="Songti TC" panose="02010600040101010101" pitchFamily="2" charset="-120"/>
              </a:rPr>
              <a:t>1.2 </a:t>
            </a:r>
            <a:r>
              <a:rPr lang="en-US" sz="2400" dirty="0">
                <a:solidFill>
                  <a:srgbClr val="191919"/>
                </a:solidFill>
                <a:effectLst/>
                <a:latin typeface="Songti TC" panose="02010600040101010101" pitchFamily="2" charset="-120"/>
                <a:ea typeface="Songti TC" panose="02010600040101010101" pitchFamily="2" charset="-120"/>
              </a:rPr>
              <a:t>X 10</a:t>
            </a:r>
            <a:r>
              <a:rPr lang="en-US" sz="2400" baseline="30000" dirty="0">
                <a:solidFill>
                  <a:srgbClr val="424242"/>
                </a:solidFill>
                <a:effectLst/>
                <a:latin typeface="Songti TC" panose="02010600040101010101" pitchFamily="2" charset="-120"/>
                <a:ea typeface="Songti TC" panose="02010600040101010101" pitchFamily="2" charset="-120"/>
              </a:rPr>
              <a:t>3</a:t>
            </a:r>
            <a:r>
              <a:rPr lang="en-US" sz="2400" dirty="0">
                <a:solidFill>
                  <a:srgbClr val="424242"/>
                </a:solidFill>
                <a:effectLst/>
                <a:latin typeface="Songti TC" panose="02010600040101010101" pitchFamily="2" charset="-120"/>
                <a:ea typeface="Songti TC" panose="02010600040101010101" pitchFamily="2" charset="-120"/>
              </a:rPr>
              <a:t> </a:t>
            </a:r>
            <a:r>
              <a:rPr lang="ja-JP" altLang="en-US" sz="2400">
                <a:solidFill>
                  <a:srgbClr val="424242"/>
                </a:solidFill>
                <a:effectLst/>
                <a:latin typeface="Songti TC" panose="02010600040101010101" pitchFamily="2" charset="-120"/>
                <a:ea typeface="Songti TC" panose="02010600040101010101" pitchFamily="2" charset="-120"/>
              </a:rPr>
              <a:t>的物质均</a:t>
            </a:r>
            <a:r>
              <a:rPr lang="ja-JP" altLang="en-US" sz="2400">
                <a:solidFill>
                  <a:srgbClr val="2D2D2D"/>
                </a:solidFill>
                <a:effectLst/>
                <a:latin typeface="Songti TC" panose="02010600040101010101" pitchFamily="2" charset="-120"/>
                <a:ea typeface="Songti TC" panose="02010600040101010101" pitchFamily="2" charset="-120"/>
              </a:rPr>
              <a:t>可通过</a:t>
            </a:r>
            <a:r>
              <a:rPr lang="zh-CN" altLang="en-US" sz="2400" dirty="0">
                <a:solidFill>
                  <a:srgbClr val="2D2D2D"/>
                </a:solidFill>
                <a:effectLst/>
                <a:latin typeface="Songti TC" panose="02010600040101010101" pitchFamily="2" charset="-120"/>
                <a:ea typeface="Songti TC" panose="02010600040101010101" pitchFamily="2" charset="-120"/>
              </a:rPr>
              <a:t>。</a:t>
            </a:r>
            <a:endParaRPr lang="en-US" altLang="zh-CN" sz="2400" dirty="0">
              <a:solidFill>
                <a:srgbClr val="2D2D2D"/>
              </a:solidFill>
              <a:effectLst/>
              <a:latin typeface="Songti TC" panose="02010600040101010101" pitchFamily="2" charset="-120"/>
              <a:ea typeface="Songti TC" panose="02010600040101010101" pitchFamily="2" charset="-120"/>
            </a:endParaRPr>
          </a:p>
          <a:p>
            <a:pPr marL="285750" indent="-285750">
              <a:buFont typeface="Arial" panose="020B0604020202020204" pitchFamily="34" charset="0"/>
              <a:buChar char="•"/>
            </a:pPr>
            <a:endParaRPr lang="en-US" altLang="ja-JP" sz="2400" dirty="0">
              <a:solidFill>
                <a:srgbClr val="2D2D2D"/>
              </a:solidFill>
              <a:latin typeface="Songti TC" panose="02010600040101010101" pitchFamily="2" charset="-120"/>
              <a:ea typeface="Songti TC" panose="02010600040101010101" pitchFamily="2" charset="-120"/>
            </a:endParaRPr>
          </a:p>
          <a:p>
            <a:pPr marL="285750" indent="-285750">
              <a:buFont typeface="Arial" panose="020B0604020202020204" pitchFamily="34" charset="0"/>
              <a:buChar char="•"/>
            </a:pPr>
            <a:r>
              <a:rPr lang="ja-JP" altLang="en-US" sz="2400">
                <a:solidFill>
                  <a:schemeClr val="accent1">
                    <a:lumMod val="75000"/>
                  </a:schemeClr>
                </a:solidFill>
                <a:latin typeface="Songti TC" panose="02010600040101010101" pitchFamily="2" charset="-120"/>
                <a:ea typeface="Songti TC" panose="02010600040101010101" pitchFamily="2" charset="-120"/>
              </a:rPr>
              <a:t>染料耦合 </a:t>
            </a:r>
            <a:r>
              <a:rPr lang="en-US" altLang="ja-JP" sz="2400" dirty="0">
                <a:solidFill>
                  <a:schemeClr val="accent1">
                    <a:lumMod val="75000"/>
                  </a:schemeClr>
                </a:solidFill>
                <a:latin typeface="Songti TC" panose="02010600040101010101" pitchFamily="2" charset="-120"/>
                <a:ea typeface="Songti TC" panose="02010600040101010101" pitchFamily="2" charset="-120"/>
              </a:rPr>
              <a:t>(</a:t>
            </a:r>
            <a:r>
              <a:rPr lang="en-US" sz="2400" dirty="0">
                <a:solidFill>
                  <a:schemeClr val="accent1">
                    <a:lumMod val="75000"/>
                  </a:schemeClr>
                </a:solidFill>
                <a:latin typeface="Songti TC" panose="02010600040101010101" pitchFamily="2" charset="-120"/>
                <a:ea typeface="Songti TC" panose="02010600040101010101" pitchFamily="2" charset="-120"/>
              </a:rPr>
              <a:t>dye coupling )</a:t>
            </a:r>
            <a:r>
              <a:rPr lang="zh-CN" altLang="en-US" sz="2400" dirty="0">
                <a:solidFill>
                  <a:schemeClr val="accent1">
                    <a:lumMod val="75000"/>
                  </a:schemeClr>
                </a:solidFill>
                <a:latin typeface="Songti TC" panose="02010600040101010101" pitchFamily="2" charset="-120"/>
                <a:ea typeface="Songti TC" panose="02010600040101010101" pitchFamily="2" charset="-120"/>
              </a:rPr>
              <a:t>：</a:t>
            </a:r>
            <a:r>
              <a:rPr lang="ja-JP" altLang="en-US" sz="2400">
                <a:solidFill>
                  <a:srgbClr val="2D2D2D"/>
                </a:solidFill>
                <a:effectLst/>
                <a:latin typeface="Songti TC" panose="02010600040101010101" pitchFamily="2" charset="-120"/>
                <a:ea typeface="Songti TC" panose="02010600040101010101" pitchFamily="2" charset="-120"/>
              </a:rPr>
              <a:t>向一侧神经元胞内注射可通过缝隙连接通道的染料</a:t>
            </a:r>
            <a:r>
              <a:rPr lang="en-US" altLang="ja-JP" sz="2400" dirty="0">
                <a:solidFill>
                  <a:srgbClr val="2D2D2D"/>
                </a:solidFill>
                <a:effectLst/>
                <a:latin typeface="Songti TC" panose="02010600040101010101" pitchFamily="2" charset="-120"/>
                <a:ea typeface="Songti TC" panose="02010600040101010101" pitchFamily="2" charset="-120"/>
              </a:rPr>
              <a:t>(</a:t>
            </a:r>
            <a:r>
              <a:rPr lang="ja-JP" altLang="en-US" sz="2400">
                <a:solidFill>
                  <a:srgbClr val="2D2D2D"/>
                </a:solidFill>
                <a:effectLst/>
                <a:latin typeface="Songti TC" panose="02010600040101010101" pitchFamily="2" charset="-120"/>
                <a:ea typeface="Songti TC" panose="02010600040101010101" pitchFamily="2" charset="-120"/>
              </a:rPr>
              <a:t>如荧光黄</a:t>
            </a:r>
            <a:r>
              <a:rPr lang="en-US" altLang="ja-JP" sz="2400" dirty="0">
                <a:solidFill>
                  <a:srgbClr val="2D2D2D"/>
                </a:solidFill>
                <a:effectLst/>
                <a:latin typeface="Songti TC" panose="02010600040101010101" pitchFamily="2" charset="-120"/>
                <a:ea typeface="Songti TC" panose="02010600040101010101" pitchFamily="2" charset="-120"/>
              </a:rPr>
              <a:t>)</a:t>
            </a:r>
            <a:r>
              <a:rPr lang="ja-JP" altLang="en-US" sz="2400">
                <a:solidFill>
                  <a:srgbClr val="2D2D2D"/>
                </a:solidFill>
                <a:effectLst/>
                <a:latin typeface="Songti TC" panose="02010600040101010101" pitchFamily="2" charset="-120"/>
                <a:ea typeface="Songti TC" panose="02010600040101010101" pitchFamily="2" charset="-120"/>
              </a:rPr>
              <a:t>，若在另 </a:t>
            </a:r>
            <a:r>
              <a:rPr lang="ja-JP" altLang="en-US" sz="2400">
                <a:solidFill>
                  <a:srgbClr val="5B5B5B"/>
                </a:solidFill>
                <a:effectLst/>
                <a:latin typeface="Songti TC" panose="02010600040101010101" pitchFamily="2" charset="-120"/>
                <a:ea typeface="Songti TC" panose="02010600040101010101" pitchFamily="2" charset="-120"/>
              </a:rPr>
              <a:t>一 </a:t>
            </a:r>
            <a:r>
              <a:rPr lang="ja-JP" altLang="en-US" sz="2400">
                <a:solidFill>
                  <a:srgbClr val="2D2D2D"/>
                </a:solidFill>
                <a:effectLst/>
                <a:latin typeface="Songti TC" panose="02010600040101010101" pitchFamily="2" charset="-120"/>
                <a:ea typeface="Songti TC" panose="02010600040101010101" pitchFamily="2" charset="-120"/>
              </a:rPr>
              <a:t>神经元中呈现该染料，即表明两神经元间有电突触存在</a:t>
            </a:r>
            <a:r>
              <a:rPr lang="ja-JP" altLang="en-US" sz="2400">
                <a:solidFill>
                  <a:srgbClr val="6D6D6D"/>
                </a:solidFill>
                <a:effectLst/>
                <a:latin typeface="Songti TC" panose="02010600040101010101" pitchFamily="2" charset="-120"/>
                <a:ea typeface="Songti TC" panose="02010600040101010101" pitchFamily="2" charset="-120"/>
              </a:rPr>
              <a:t>。 </a:t>
            </a:r>
            <a:endParaRPr lang="en-US" altLang="ja-JP" sz="2400" dirty="0">
              <a:solidFill>
                <a:srgbClr val="6D6D6D"/>
              </a:solidFill>
              <a:effectLst/>
              <a:latin typeface="Songti TC" panose="02010600040101010101" pitchFamily="2" charset="-120"/>
              <a:ea typeface="Songti TC" panose="02010600040101010101" pitchFamily="2" charset="-120"/>
            </a:endParaRPr>
          </a:p>
          <a:p>
            <a:pPr marL="285750" indent="-285750">
              <a:buFont typeface="Arial" panose="020B0604020202020204" pitchFamily="34" charset="0"/>
              <a:buChar char="•"/>
            </a:pPr>
            <a:endParaRPr lang="en-US" sz="2400" dirty="0">
              <a:latin typeface="Songti TC" panose="02010600040101010101" pitchFamily="2" charset="-120"/>
              <a:ea typeface="Songti TC" panose="02010600040101010101" pitchFamily="2" charset="-120"/>
            </a:endParaRPr>
          </a:p>
          <a:p>
            <a:pPr marL="285750" indent="-285750">
              <a:buFont typeface="Arial" panose="020B0604020202020204" pitchFamily="34" charset="0"/>
              <a:buChar char="•"/>
            </a:pPr>
            <a:r>
              <a:rPr lang="ja-JP" altLang="en-US" sz="2400">
                <a:solidFill>
                  <a:srgbClr val="2D2D2D"/>
                </a:solidFill>
                <a:effectLst/>
                <a:latin typeface="Songti TC" panose="02010600040101010101" pitchFamily="2" charset="-120"/>
                <a:ea typeface="Songti TC" panose="02010600040101010101" pitchFamily="2" charset="-120"/>
              </a:rPr>
              <a:t>电突触也可以与化学突触共存于</a:t>
            </a:r>
            <a:r>
              <a:rPr lang="ja-JP" altLang="en-US" sz="2400">
                <a:solidFill>
                  <a:srgbClr val="5B5B5B"/>
                </a:solidFill>
                <a:effectLst/>
                <a:latin typeface="Songti TC" panose="02010600040101010101" pitchFamily="2" charset="-120"/>
                <a:ea typeface="Songti TC" panose="02010600040101010101" pitchFamily="2" charset="-120"/>
              </a:rPr>
              <a:t>一 </a:t>
            </a:r>
            <a:r>
              <a:rPr lang="ja-JP" altLang="en-US" sz="2400">
                <a:solidFill>
                  <a:srgbClr val="2D2D2D"/>
                </a:solidFill>
                <a:effectLst/>
                <a:latin typeface="Songti TC" panose="02010600040101010101" pitchFamily="2" charset="-120"/>
                <a:ea typeface="Songti TC" panose="02010600040101010101" pitchFamily="2" charset="-120"/>
              </a:rPr>
              <a:t>个突触中 </a:t>
            </a:r>
            <a:endParaRPr lang="ja-JP" altLang="en-US" sz="2400">
              <a:latin typeface="Songti TC" panose="02010600040101010101" pitchFamily="2" charset="-120"/>
              <a:ea typeface="Songti TC" panose="02010600040101010101" pitchFamily="2" charset="-120"/>
            </a:endParaRPr>
          </a:p>
        </p:txBody>
      </p:sp>
      <p:pic>
        <p:nvPicPr>
          <p:cNvPr id="6" name="Picture 5" descr="A close-up of a black background&#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7800" y="739775"/>
            <a:ext cx="3556000" cy="5753100"/>
          </a:xfrm>
          <a:prstGeom prst="rect">
            <a:avLst/>
          </a:prstGeom>
        </p:spPr>
      </p:pic>
      <p:sp>
        <p:nvSpPr>
          <p:cNvPr id="8" name="TextBox 7"/>
          <p:cNvSpPr txBox="1"/>
          <p:nvPr/>
        </p:nvSpPr>
        <p:spPr>
          <a:xfrm>
            <a:off x="438150" y="739775"/>
            <a:ext cx="6096000" cy="646331"/>
          </a:xfrm>
          <a:prstGeom prst="rect">
            <a:avLst/>
          </a:prstGeom>
          <a:noFill/>
        </p:spPr>
        <p:txBody>
          <a:bodyPr wrap="square">
            <a:spAutoFit/>
          </a:bodyPr>
          <a:lstStyle/>
          <a:p>
            <a:r>
              <a:rPr lang="ja-JP" altLang="en-US" sz="3600">
                <a:solidFill>
                  <a:srgbClr val="0070C0"/>
                </a:solidFill>
                <a:effectLst/>
                <a:latin typeface="HiddenHorzOCR"/>
              </a:rPr>
              <a:t>电突触 </a:t>
            </a:r>
            <a:r>
              <a:rPr lang="en-US" altLang="ja-JP" sz="3600" dirty="0">
                <a:solidFill>
                  <a:srgbClr val="0070C0"/>
                </a:solidFill>
                <a:effectLst/>
                <a:latin typeface="HiddenHorzOCR"/>
              </a:rPr>
              <a:t>(</a:t>
            </a:r>
            <a:r>
              <a:rPr lang="en-US" sz="3600" dirty="0">
                <a:solidFill>
                  <a:srgbClr val="0070C0"/>
                </a:solidFill>
                <a:effectLst/>
                <a:latin typeface="HiddenHorzOCR"/>
              </a:rPr>
              <a:t>electrical synapse) </a:t>
            </a:r>
            <a:endParaRPr lang="en-US" sz="3600" dirty="0">
              <a:solidFill>
                <a:srgbClr val="0070C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0"/>
          </p:nvPr>
        </p:nvPicPr>
        <p:blipFill>
          <a:blip r:embed="rId2" cstate="screen"/>
          <a:stretch>
            <a:fillRect/>
          </a:stretch>
        </p:blipFill>
        <p:spPr>
          <a:xfrm>
            <a:off x="5564617" y="1655119"/>
            <a:ext cx="6121400" cy="4686300"/>
          </a:xfrm>
        </p:spPr>
      </p:pic>
      <p:sp>
        <p:nvSpPr>
          <p:cNvPr id="3" name="Title 2"/>
          <p:cNvSpPr>
            <a:spLocks noGrp="1"/>
          </p:cNvSpPr>
          <p:nvPr>
            <p:ph type="title"/>
          </p:nvPr>
        </p:nvSpPr>
        <p:spPr/>
        <p:txBody>
          <a:bodyPr>
            <a:normAutofit/>
          </a:bodyPr>
          <a:lstStyle/>
          <a:p>
            <a:r>
              <a:rPr lang="zh-CN" altLang="en-US" dirty="0"/>
              <a:t>神经胶质细胞</a:t>
            </a:r>
            <a:r>
              <a:rPr lang="en-US" altLang="zh-CN" dirty="0"/>
              <a:t>(neuroglia cell) </a:t>
            </a:r>
            <a:endParaRPr lang="en-US" dirty="0"/>
          </a:p>
        </p:txBody>
      </p:sp>
      <p:sp>
        <p:nvSpPr>
          <p:cNvPr id="7" name="TextBox 6"/>
          <p:cNvSpPr txBox="1"/>
          <p:nvPr/>
        </p:nvSpPr>
        <p:spPr>
          <a:xfrm>
            <a:off x="166980" y="2122646"/>
            <a:ext cx="5729967" cy="2308324"/>
          </a:xfrm>
          <a:prstGeom prst="rect">
            <a:avLst/>
          </a:prstGeom>
          <a:noFill/>
        </p:spPr>
        <p:txBody>
          <a:bodyPr wrap="square">
            <a:spAutoFit/>
          </a:bodyPr>
          <a:lstStyle/>
          <a:p>
            <a:pPr marL="342900" indent="-342900">
              <a:buFont typeface="Arial" panose="020B0604020202020204" pitchFamily="34" charset="0"/>
              <a:buChar char="•"/>
            </a:pPr>
            <a:r>
              <a:rPr lang="ja-JP" altLang="en-US" sz="2400">
                <a:solidFill>
                  <a:srgbClr val="2D2D2D"/>
                </a:solidFill>
                <a:effectLst/>
                <a:latin typeface="HiddenHorzOCR"/>
              </a:rPr>
              <a:t>其数量为神经元的 </a:t>
            </a:r>
            <a:r>
              <a:rPr lang="en-US" altLang="ja-JP" sz="2400" dirty="0">
                <a:solidFill>
                  <a:srgbClr val="2D2D2D"/>
                </a:solidFill>
                <a:effectLst/>
                <a:latin typeface="HiddenHorzOCR"/>
              </a:rPr>
              <a:t>10-5</a:t>
            </a:r>
            <a:r>
              <a:rPr lang="en-US" altLang="ja-JP" sz="2400" dirty="0">
                <a:solidFill>
                  <a:srgbClr val="111111"/>
                </a:solidFill>
                <a:effectLst/>
                <a:latin typeface="HiddenHorzOCR"/>
              </a:rPr>
              <a:t>0 </a:t>
            </a:r>
            <a:r>
              <a:rPr lang="ja-JP" altLang="en-US" sz="2400">
                <a:solidFill>
                  <a:srgbClr val="3F3F3F"/>
                </a:solidFill>
                <a:effectLst/>
                <a:latin typeface="HiddenHorzOCR"/>
              </a:rPr>
              <a:t>倍 </a:t>
            </a:r>
            <a:endParaRPr lang="en-US" altLang="ja-JP" sz="2400" dirty="0">
              <a:effectLst/>
              <a:latin typeface="Songti TC" panose="02010600040101010101" pitchFamily="2" charset="-120"/>
              <a:ea typeface="Songti TC" panose="02010600040101010101" pitchFamily="2" charset="-120"/>
            </a:endParaRPr>
          </a:p>
          <a:p>
            <a:pPr marL="342900" indent="-342900">
              <a:buFont typeface="Arial" panose="020B0604020202020204" pitchFamily="34" charset="0"/>
              <a:buChar char="•"/>
            </a:pPr>
            <a:r>
              <a:rPr lang="ja-JP" altLang="en-US" sz="2400">
                <a:effectLst/>
                <a:latin typeface="Songti TC" panose="02010600040101010101" pitchFamily="2" charset="-120"/>
                <a:ea typeface="Songti TC" panose="02010600040101010101" pitchFamily="2" charset="-120"/>
              </a:rPr>
              <a:t>神经胶质细胞主要有 </a:t>
            </a:r>
            <a:r>
              <a:rPr lang="en-US" altLang="ja-JP" sz="2400" dirty="0">
                <a:effectLst/>
                <a:latin typeface="Songti TC" panose="02010600040101010101" pitchFamily="2" charset="-120"/>
                <a:ea typeface="Songti TC" panose="02010600040101010101" pitchFamily="2" charset="-120"/>
              </a:rPr>
              <a:t>4</a:t>
            </a:r>
            <a:r>
              <a:rPr lang="ja-JP" altLang="en-US" sz="2400">
                <a:effectLst/>
                <a:latin typeface="Songti TC" panose="02010600040101010101" pitchFamily="2" charset="-120"/>
                <a:ea typeface="Songti TC" panose="02010600040101010101" pitchFamily="2" charset="-120"/>
              </a:rPr>
              <a:t>类 </a:t>
            </a:r>
            <a:r>
              <a:rPr lang="en-US" altLang="ja-JP" sz="2400" dirty="0">
                <a:effectLst/>
                <a:latin typeface="Songti TC" panose="02010600040101010101" pitchFamily="2" charset="-120"/>
                <a:ea typeface="Songti TC" panose="02010600040101010101" pitchFamily="2" charset="-120"/>
              </a:rPr>
              <a:t>:</a:t>
            </a:r>
            <a:r>
              <a:rPr lang="ja-JP" altLang="en-US" sz="2400">
                <a:effectLst/>
                <a:latin typeface="Songti TC" panose="02010600040101010101" pitchFamily="2" charset="-120"/>
                <a:ea typeface="Songti TC" panose="02010600040101010101" pitchFamily="2" charset="-120"/>
              </a:rPr>
              <a:t>少突胶质细胞 </a:t>
            </a:r>
            <a:r>
              <a:rPr lang="en-US" altLang="ja-JP" sz="2400" dirty="0">
                <a:effectLst/>
                <a:latin typeface="Songti TC" panose="02010600040101010101" pitchFamily="2" charset="-120"/>
                <a:ea typeface="Songti TC" panose="02010600040101010101" pitchFamily="2" charset="-120"/>
              </a:rPr>
              <a:t>(</a:t>
            </a:r>
            <a:r>
              <a:rPr lang="en-US" sz="2400" dirty="0">
                <a:effectLst/>
                <a:latin typeface="Songti TC" panose="02010600040101010101" pitchFamily="2" charset="-120"/>
                <a:ea typeface="Songti TC" panose="02010600040101010101" pitchFamily="2" charset="-120"/>
              </a:rPr>
              <a:t>oligodendrocyte)、 </a:t>
            </a:r>
            <a:r>
              <a:rPr lang="ja-JP" altLang="en-US" sz="2400">
                <a:effectLst/>
                <a:latin typeface="Songti TC" panose="02010600040101010101" pitchFamily="2" charset="-120"/>
                <a:ea typeface="Songti TC" panose="02010600040101010101" pitchFamily="2" charset="-120"/>
              </a:rPr>
              <a:t>施万细胞 </a:t>
            </a:r>
            <a:r>
              <a:rPr lang="en-US" altLang="ja-JP" sz="2400" dirty="0">
                <a:effectLst/>
                <a:latin typeface="Songti TC" panose="02010600040101010101" pitchFamily="2" charset="-120"/>
                <a:ea typeface="Songti TC" panose="02010600040101010101" pitchFamily="2" charset="-120"/>
              </a:rPr>
              <a:t>(</a:t>
            </a:r>
            <a:r>
              <a:rPr lang="en-US" sz="2400" dirty="0" err="1">
                <a:effectLst/>
                <a:latin typeface="Songti TC" panose="02010600040101010101" pitchFamily="2" charset="-120"/>
                <a:ea typeface="Songti TC" panose="02010600040101010101" pitchFamily="2" charset="-120"/>
              </a:rPr>
              <a:t>Srhwann</a:t>
            </a:r>
            <a:r>
              <a:rPr lang="en-US" sz="2400" dirty="0">
                <a:effectLst/>
                <a:latin typeface="Songti TC" panose="02010600040101010101" pitchFamily="2" charset="-120"/>
                <a:ea typeface="Songti TC" panose="02010600040101010101" pitchFamily="2" charset="-120"/>
              </a:rPr>
              <a:t> cell)、 </a:t>
            </a:r>
            <a:r>
              <a:rPr lang="ja-JP" altLang="en-US" sz="2400">
                <a:effectLst/>
                <a:latin typeface="Songti TC" panose="02010600040101010101" pitchFamily="2" charset="-120"/>
                <a:ea typeface="Songti TC" panose="02010600040101010101" pitchFamily="2" charset="-120"/>
              </a:rPr>
              <a:t>星形胶质细胞 </a:t>
            </a:r>
            <a:r>
              <a:rPr lang="en-US" altLang="ja-JP" sz="2400" dirty="0">
                <a:effectLst/>
                <a:latin typeface="Songti TC" panose="02010600040101010101" pitchFamily="2" charset="-120"/>
                <a:ea typeface="Songti TC" panose="02010600040101010101" pitchFamily="2" charset="-120"/>
              </a:rPr>
              <a:t>(</a:t>
            </a:r>
            <a:r>
              <a:rPr lang="en-US" sz="2400" dirty="0">
                <a:effectLst/>
                <a:latin typeface="Songti TC" panose="02010600040101010101" pitchFamily="2" charset="-120"/>
                <a:ea typeface="Songti TC" panose="02010600040101010101" pitchFamily="2" charset="-120"/>
              </a:rPr>
              <a:t>astrocyte) </a:t>
            </a:r>
            <a:r>
              <a:rPr lang="ja-JP" altLang="en-US" sz="2400">
                <a:effectLst/>
                <a:latin typeface="Songti TC" panose="02010600040101010101" pitchFamily="2" charset="-120"/>
                <a:ea typeface="Songti TC" panose="02010600040101010101" pitchFamily="2" charset="-120"/>
              </a:rPr>
              <a:t>和 小胶质细胞 </a:t>
            </a:r>
            <a:r>
              <a:rPr lang="en-US" altLang="ja-JP" sz="2400" dirty="0">
                <a:effectLst/>
                <a:latin typeface="Songti TC" panose="02010600040101010101" pitchFamily="2" charset="-120"/>
                <a:ea typeface="Songti TC" panose="02010600040101010101" pitchFamily="2" charset="-120"/>
              </a:rPr>
              <a:t>(</a:t>
            </a:r>
            <a:r>
              <a:rPr lang="en-US" sz="2400" dirty="0">
                <a:effectLst/>
                <a:latin typeface="Songti TC" panose="02010600040101010101" pitchFamily="2" charset="-120"/>
                <a:ea typeface="Songti TC" panose="02010600040101010101" pitchFamily="2" charset="-120"/>
              </a:rPr>
              <a:t>microglia)。</a:t>
            </a:r>
            <a:endParaRPr lang="en-US" altLang="ja-JP" sz="2400" dirty="0">
              <a:effectLst/>
              <a:latin typeface="Songti TC" panose="02010600040101010101" pitchFamily="2" charset="-120"/>
              <a:ea typeface="Songti TC" panose="02010600040101010101" pitchFamily="2" charset="-120"/>
            </a:endParaRPr>
          </a:p>
          <a:p>
            <a:pPr marL="342900" indent="-342900">
              <a:buFont typeface="Arial" panose="020B0604020202020204" pitchFamily="34" charset="0"/>
              <a:buChar char="•"/>
            </a:pPr>
            <a:r>
              <a:rPr lang="ja-JP" altLang="en-US" sz="2400">
                <a:effectLst/>
                <a:latin typeface="Songti TC" panose="02010600040101010101" pitchFamily="2" charset="-120"/>
                <a:ea typeface="Songti TC" panose="02010600040101010101" pitchFamily="2" charset="-120"/>
              </a:rPr>
              <a:t>它们的轴突外侧包裹有髓鞘。 </a:t>
            </a:r>
            <a:endParaRPr lang="en-US" altLang="ja-JP" sz="2400" dirty="0">
              <a:effectLst/>
              <a:latin typeface="Songti TC" panose="02010600040101010101" pitchFamily="2" charset="-120"/>
              <a:ea typeface="Songti TC" panose="02010600040101010101" pitchFamily="2" charset="-12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58702" y="1685678"/>
            <a:ext cx="5030898" cy="4921498"/>
          </a:xfrm>
        </p:spPr>
        <p:txBody>
          <a:bodyPr/>
          <a:lstStyle/>
          <a:p>
            <a:pPr marL="342900" indent="-342900">
              <a:buFont typeface="Arial" panose="020B0604020202020204" pitchFamily="34" charset="0"/>
              <a:buChar char="•"/>
            </a:pPr>
            <a:r>
              <a:rPr lang="ja-JP" altLang="en-US" sz="2000">
                <a:effectLst/>
                <a:latin typeface="Songti TC" panose="02010600040101010101" pitchFamily="2" charset="-120"/>
                <a:ea typeface="Songti TC" panose="02010600040101010101" pitchFamily="2" charset="-120"/>
              </a:rPr>
              <a:t>少突胶质细胞与有髓轴突共同构成了 </a:t>
            </a:r>
            <a:r>
              <a:rPr lang="en-US" sz="2000" dirty="0">
                <a:effectLst/>
                <a:latin typeface="Songti TC" panose="02010600040101010101" pitchFamily="2" charset="-120"/>
                <a:ea typeface="Songti TC" panose="02010600040101010101" pitchFamily="2" charset="-120"/>
              </a:rPr>
              <a:t>CNS </a:t>
            </a:r>
            <a:r>
              <a:rPr lang="ja-JP" altLang="en-US" sz="2000">
                <a:effectLst/>
                <a:latin typeface="Songti TC" panose="02010600040101010101" pitchFamily="2" charset="-120"/>
                <a:ea typeface="Songti TC" panose="02010600040101010101" pitchFamily="2" charset="-120"/>
              </a:rPr>
              <a:t>中的 白质 </a:t>
            </a:r>
            <a:r>
              <a:rPr lang="en-US" altLang="ja-JP" sz="2000" dirty="0">
                <a:effectLst/>
                <a:latin typeface="Songti TC" panose="02010600040101010101" pitchFamily="2" charset="-120"/>
                <a:ea typeface="Songti TC" panose="02010600040101010101" pitchFamily="2" charset="-120"/>
              </a:rPr>
              <a:t>(</a:t>
            </a:r>
            <a:r>
              <a:rPr lang="en-US" sz="2000" dirty="0">
                <a:effectLst/>
                <a:latin typeface="Songti TC" panose="02010600040101010101" pitchFamily="2" charset="-120"/>
                <a:ea typeface="Songti TC" panose="02010600040101010101" pitchFamily="2" charset="-120"/>
              </a:rPr>
              <a:t>white matter</a:t>
            </a:r>
            <a:r>
              <a:rPr lang="en-US" altLang="ja-JP" sz="2000" dirty="0">
                <a:effectLst/>
                <a:latin typeface="Songti TC" panose="02010600040101010101" pitchFamily="2" charset="-120"/>
                <a:ea typeface="Songti TC" panose="02010600040101010101" pitchFamily="2" charset="-120"/>
              </a:rPr>
              <a:t>) </a:t>
            </a:r>
            <a:r>
              <a:rPr lang="ja-JP" altLang="en-US" sz="2000">
                <a:effectLst/>
                <a:latin typeface="Songti TC" panose="02010600040101010101" pitchFamily="2" charset="-120"/>
                <a:ea typeface="Songti TC" panose="02010600040101010101" pitchFamily="2" charset="-120"/>
              </a:rPr>
              <a:t>。 </a:t>
            </a:r>
            <a:endParaRPr lang="en-US" altLang="ja-JP" sz="2000" dirty="0">
              <a:effectLst/>
              <a:latin typeface="Songti TC" panose="02010600040101010101" pitchFamily="2" charset="-120"/>
              <a:ea typeface="Songti TC" panose="02010600040101010101" pitchFamily="2" charset="-120"/>
            </a:endParaRPr>
          </a:p>
          <a:p>
            <a:pPr marL="342900" indent="-342900">
              <a:buFont typeface="Arial" panose="020B0604020202020204" pitchFamily="34" charset="0"/>
              <a:buChar char="•"/>
            </a:pPr>
            <a:r>
              <a:rPr lang="ja-JP" altLang="en-US" sz="2000">
                <a:effectLst/>
                <a:latin typeface="Songti TC" panose="02010600040101010101" pitchFamily="2" charset="-120"/>
                <a:ea typeface="Songti TC" panose="02010600040101010101" pitchFamily="2" charset="-120"/>
              </a:rPr>
              <a:t>星形胶质细胞出现于脑灰质 </a:t>
            </a:r>
            <a:r>
              <a:rPr lang="en-US" altLang="ja-JP" sz="2000" dirty="0">
                <a:effectLst/>
                <a:latin typeface="Songti TC" panose="02010600040101010101" pitchFamily="2" charset="-120"/>
                <a:ea typeface="Songti TC" panose="02010600040101010101" pitchFamily="2" charset="-120"/>
              </a:rPr>
              <a:t>(</a:t>
            </a:r>
            <a:r>
              <a:rPr lang="en-US" sz="2000" dirty="0">
                <a:effectLst/>
                <a:latin typeface="Songti TC" panose="02010600040101010101" pitchFamily="2" charset="-120"/>
                <a:ea typeface="Songti TC" panose="02010600040101010101" pitchFamily="2" charset="-120"/>
              </a:rPr>
              <a:t>gray matter) </a:t>
            </a:r>
            <a:r>
              <a:rPr lang="ja-JP" altLang="en-US" sz="2000">
                <a:effectLst/>
                <a:latin typeface="Songti TC" panose="02010600040101010101" pitchFamily="2" charset="-120"/>
                <a:ea typeface="Songti TC" panose="02010600040101010101" pitchFamily="2" charset="-120"/>
              </a:rPr>
              <a:t>中 。 </a:t>
            </a:r>
            <a:endParaRPr lang="en-US" altLang="ja-JP" sz="2000" dirty="0">
              <a:effectLst/>
              <a:latin typeface="Songti TC" panose="02010600040101010101" pitchFamily="2" charset="-120"/>
              <a:ea typeface="Songti TC" panose="02010600040101010101" pitchFamily="2" charset="-120"/>
            </a:endParaRPr>
          </a:p>
          <a:p>
            <a:pPr marL="342900" indent="-342900">
              <a:buFont typeface="Arial" panose="020B0604020202020204" pitchFamily="34" charset="0"/>
              <a:buChar char="•"/>
            </a:pPr>
            <a:r>
              <a:rPr lang="ja-JP" altLang="en-US" sz="2000">
                <a:effectLst/>
                <a:latin typeface="Songti TC" panose="02010600040101010101" pitchFamily="2" charset="-120"/>
                <a:ea typeface="Songti TC" panose="02010600040101010101" pitchFamily="2" charset="-120"/>
              </a:rPr>
              <a:t>小胶质细胞是驻扎于神经系统内的免疫细胞 ， 它们既可以吞噬出现损伤的细胞和细胞碎片，还能够识别神经元 之间的连接。 </a:t>
            </a:r>
            <a:endParaRPr lang="ja-JP" altLang="en-US" sz="2000">
              <a:latin typeface="Songti TC" panose="02010600040101010101" pitchFamily="2" charset="-120"/>
              <a:ea typeface="Songti TC" panose="02010600040101010101" pitchFamily="2" charset="-120"/>
            </a:endParaRPr>
          </a:p>
          <a:p>
            <a:endParaRPr lang="en-US" dirty="0"/>
          </a:p>
        </p:txBody>
      </p:sp>
      <p:sp>
        <p:nvSpPr>
          <p:cNvPr id="3" name="Title 2"/>
          <p:cNvSpPr>
            <a:spLocks noGrp="1"/>
          </p:cNvSpPr>
          <p:nvPr>
            <p:ph type="title"/>
          </p:nvPr>
        </p:nvSpPr>
        <p:spPr/>
        <p:txBody>
          <a:bodyPr>
            <a:normAutofit fontScale="90000"/>
          </a:bodyPr>
          <a:lstStyle/>
          <a:p>
            <a:r>
              <a:rPr lang="ja-JP" altLang="en-US"/>
              <a:t>神经胶质细胞 </a:t>
            </a:r>
            <a:br>
              <a:rPr lang="ja-JP" altLang="en-US"/>
            </a:br>
            <a:endParaRPr lang="en-US" dirty="0"/>
          </a:p>
        </p:txBody>
      </p:sp>
      <p:pic>
        <p:nvPicPr>
          <p:cNvPr id="5" name="Picture 4" descr="A close-up of several cells&#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9600" y="1928091"/>
            <a:ext cx="6502400" cy="41656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MN Glial Cells" descr="2MN Glial Cells">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
        <p:nvSpPr>
          <p:cNvPr id="2" name="Title 1"/>
          <p:cNvSpPr>
            <a:spLocks noGrp="1"/>
          </p:cNvSpPr>
          <p:nvPr>
            <p:ph type="title"/>
          </p:nvPr>
        </p:nvSpPr>
        <p:spPr/>
        <p:txBody>
          <a:bodyPr/>
          <a:lstStyle/>
          <a:p>
            <a:r>
              <a:rPr lang="en-US" altLang="zh-CN" dirty="0"/>
              <a:t>Glial</a:t>
            </a:r>
            <a:r>
              <a:rPr lang="zh-CN" altLang="en-US" dirty="0"/>
              <a:t> </a:t>
            </a:r>
            <a:r>
              <a:rPr lang="en-US" altLang="zh-CN" dirty="0"/>
              <a:t>Cells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07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
          <p:cNvPicPr>
            <a:picLocks noChangeAspect="1"/>
          </p:cNvPicPr>
          <p:nvPr/>
        </p:nvPicPr>
        <p:blipFill>
          <a:blip r:embed="rId3"/>
          <a:stretch>
            <a:fillRect/>
          </a:stretch>
        </p:blipFill>
        <p:spPr>
          <a:xfrm>
            <a:off x="6463665" y="1960125"/>
            <a:ext cx="5728335" cy="4572000"/>
          </a:xfrm>
          <a:prstGeom prst="rect">
            <a:avLst/>
          </a:prstGeom>
        </p:spPr>
      </p:pic>
      <p:sp>
        <p:nvSpPr>
          <p:cNvPr id="5" name="TextBox 4"/>
          <p:cNvSpPr txBox="1"/>
          <p:nvPr/>
        </p:nvSpPr>
        <p:spPr>
          <a:xfrm>
            <a:off x="745388" y="2160056"/>
            <a:ext cx="5538915" cy="2585323"/>
          </a:xfrm>
          <a:prstGeom prst="rect">
            <a:avLst/>
          </a:prstGeom>
          <a:noFill/>
        </p:spPr>
        <p:txBody>
          <a:bodyPr wrap="square">
            <a:spAutoFit/>
          </a:bodyPr>
          <a:lstStyle/>
          <a:p>
            <a:pPr marL="285750" indent="-285750">
              <a:buFont typeface="Arial" panose="020B0604020202020204" pitchFamily="34" charset="0"/>
              <a:buChar char="•"/>
            </a:pPr>
            <a:r>
              <a:rPr lang="ja-JP" altLang="en-US" sz="1800">
                <a:solidFill>
                  <a:srgbClr val="282828"/>
                </a:solidFill>
                <a:effectLst/>
                <a:latin typeface="Songti TC" panose="02010600040101010101" pitchFamily="2" charset="-120"/>
                <a:ea typeface="Songti TC" panose="02010600040101010101" pitchFamily="2" charset="-120"/>
              </a:rPr>
              <a:t>中枢神经系统中神经纤维的髓鞘由少突胶质细胞构成，周围神经的髓鞘由施万细胞</a:t>
            </a:r>
            <a:r>
              <a:rPr lang="ja-JP" altLang="en-US" sz="1800">
                <a:solidFill>
                  <a:srgbClr val="161616"/>
                </a:solidFill>
                <a:effectLst/>
                <a:latin typeface="Songti TC" panose="02010600040101010101" pitchFamily="2" charset="-120"/>
                <a:ea typeface="Songti TC" panose="02010600040101010101" pitchFamily="2" charset="-120"/>
              </a:rPr>
              <a:t>构成 </a:t>
            </a:r>
            <a:r>
              <a:rPr lang="ja-JP" altLang="en-US" sz="1800">
                <a:solidFill>
                  <a:srgbClr val="707070"/>
                </a:solidFill>
                <a:effectLst/>
                <a:latin typeface="Songti TC" panose="02010600040101010101" pitchFamily="2" charset="-120"/>
                <a:ea typeface="Songti TC" panose="02010600040101010101" pitchFamily="2" charset="-120"/>
              </a:rPr>
              <a:t>。 </a:t>
            </a:r>
            <a:endParaRPr lang="en-US" altLang="ja-JP" sz="1800" dirty="0">
              <a:solidFill>
                <a:srgbClr val="707070"/>
              </a:solidFill>
              <a:effectLst/>
              <a:latin typeface="Songti TC" panose="02010600040101010101" pitchFamily="2" charset="-120"/>
              <a:ea typeface="Songti TC" panose="02010600040101010101" pitchFamily="2" charset="-120"/>
            </a:endParaRPr>
          </a:p>
          <a:p>
            <a:pPr marL="285750" indent="-285750">
              <a:buFont typeface="Arial" panose="020B0604020202020204" pitchFamily="34" charset="0"/>
              <a:buChar char="•"/>
            </a:pPr>
            <a:endParaRPr lang="en-US" altLang="ja-JP" sz="1800" dirty="0">
              <a:solidFill>
                <a:srgbClr val="707070"/>
              </a:solidFill>
              <a:effectLst/>
              <a:latin typeface="Songti TC" panose="02010600040101010101" pitchFamily="2" charset="-120"/>
              <a:ea typeface="Songti TC" panose="02010600040101010101" pitchFamily="2" charset="-120"/>
            </a:endParaRPr>
          </a:p>
          <a:p>
            <a:pPr marL="285750" indent="-285750">
              <a:buFont typeface="Arial" panose="020B0604020202020204" pitchFamily="34" charset="0"/>
              <a:buChar char="•"/>
            </a:pPr>
            <a:r>
              <a:rPr lang="ja-JP" altLang="en-US" sz="1800">
                <a:solidFill>
                  <a:srgbClr val="282828"/>
                </a:solidFill>
                <a:effectLst/>
                <a:latin typeface="Songti TC" panose="02010600040101010101" pitchFamily="2" charset="-120"/>
                <a:ea typeface="Songti TC" panose="02010600040101010101" pitchFamily="2" charset="-120"/>
              </a:rPr>
              <a:t>髓鞘主要由髓磷脂组成，对兴奋传导起绝缘作用 </a:t>
            </a:r>
            <a:r>
              <a:rPr lang="ja-JP" altLang="en-US" sz="1800">
                <a:solidFill>
                  <a:srgbClr val="565656"/>
                </a:solidFill>
                <a:effectLst/>
                <a:latin typeface="Songti TC" panose="02010600040101010101" pitchFamily="2" charset="-120"/>
                <a:ea typeface="Songti TC" panose="02010600040101010101" pitchFamily="2" charset="-120"/>
              </a:rPr>
              <a:t>。 </a:t>
            </a:r>
            <a:r>
              <a:rPr lang="ja-JP" altLang="en-US" sz="1800">
                <a:solidFill>
                  <a:srgbClr val="282828"/>
                </a:solidFill>
                <a:effectLst/>
                <a:latin typeface="Songti TC" panose="02010600040101010101" pitchFamily="2" charset="-120"/>
                <a:ea typeface="Songti TC" panose="02010600040101010101" pitchFamily="2" charset="-120"/>
              </a:rPr>
              <a:t>但髓鞘并不连续，相邻两段髓鞘间的轴突部分，称郎飞结 </a:t>
            </a:r>
            <a:r>
              <a:rPr lang="en-US" altLang="ja-JP" sz="1800" dirty="0">
                <a:solidFill>
                  <a:srgbClr val="282828"/>
                </a:solidFill>
                <a:effectLst/>
                <a:latin typeface="Songti TC" panose="02010600040101010101" pitchFamily="2" charset="-120"/>
                <a:ea typeface="Songti TC" panose="02010600040101010101" pitchFamily="2" charset="-120"/>
              </a:rPr>
              <a:t>(</a:t>
            </a:r>
            <a:r>
              <a:rPr lang="en-US" sz="1800" dirty="0">
                <a:solidFill>
                  <a:srgbClr val="282828"/>
                </a:solidFill>
                <a:effectLst/>
                <a:latin typeface="Songti TC" panose="02010600040101010101" pitchFamily="2" charset="-120"/>
                <a:ea typeface="Songti TC" panose="02010600040101010101" pitchFamily="2" charset="-120"/>
              </a:rPr>
              <a:t>Ranvier node)</a:t>
            </a:r>
            <a:r>
              <a:rPr lang="en-US" sz="1800" dirty="0">
                <a:solidFill>
                  <a:srgbClr val="565656"/>
                </a:solidFill>
                <a:effectLst/>
                <a:latin typeface="Songti TC" panose="02010600040101010101" pitchFamily="2" charset="-120"/>
                <a:ea typeface="Songti TC" panose="02010600040101010101" pitchFamily="2" charset="-120"/>
              </a:rPr>
              <a:t>。 </a:t>
            </a:r>
          </a:p>
          <a:p>
            <a:pPr marL="285750" indent="-285750">
              <a:buFont typeface="Arial" panose="020B0604020202020204" pitchFamily="34" charset="0"/>
              <a:buChar char="•"/>
            </a:pPr>
            <a:endParaRPr lang="en-US" sz="1800" dirty="0">
              <a:latin typeface="Songti TC" panose="02010600040101010101" pitchFamily="2" charset="-120"/>
              <a:ea typeface="Songti TC" panose="02010600040101010101" pitchFamily="2" charset="-120"/>
            </a:endParaRPr>
          </a:p>
          <a:p>
            <a:pPr marL="285750" indent="-285750">
              <a:buFont typeface="Arial" panose="020B0604020202020204" pitchFamily="34" charset="0"/>
              <a:buChar char="•"/>
            </a:pPr>
            <a:r>
              <a:rPr lang="ja-JP" altLang="en-US" sz="1800">
                <a:solidFill>
                  <a:srgbClr val="282828"/>
                </a:solidFill>
                <a:effectLst/>
                <a:latin typeface="Songti TC" panose="02010600040101010101" pitchFamily="2" charset="-120"/>
                <a:ea typeface="Songti TC" panose="02010600040101010101" pitchFamily="2" charset="-120"/>
              </a:rPr>
              <a:t>神经纤维的功能是传导兴奋，直径越大则传导速率越快，故有髓纤维快于无髓纤维 </a:t>
            </a:r>
            <a:r>
              <a:rPr lang="ja-JP" altLang="en-US" sz="1800">
                <a:solidFill>
                  <a:srgbClr val="707070"/>
                </a:solidFill>
                <a:effectLst/>
                <a:latin typeface="Songti TC" panose="02010600040101010101" pitchFamily="2" charset="-120"/>
                <a:ea typeface="Songti TC" panose="02010600040101010101" pitchFamily="2" charset="-120"/>
              </a:rPr>
              <a:t>。</a:t>
            </a:r>
            <a:endParaRPr lang="en-US" sz="1800" dirty="0">
              <a:latin typeface="Songti TC" panose="02010600040101010101" pitchFamily="2" charset="-120"/>
              <a:ea typeface="Songti TC" panose="02010600040101010101" pitchFamily="2" charset="-120"/>
            </a:endParaRPr>
          </a:p>
        </p:txBody>
      </p:sp>
      <p:sp>
        <p:nvSpPr>
          <p:cNvPr id="10" name="Title 9"/>
          <p:cNvSpPr>
            <a:spLocks noGrp="1"/>
          </p:cNvSpPr>
          <p:nvPr>
            <p:ph type="title"/>
          </p:nvPr>
        </p:nvSpPr>
        <p:spPr/>
        <p:txBody>
          <a:bodyPr>
            <a:normAutofit/>
          </a:bodyPr>
          <a:lstStyle/>
          <a:p>
            <a:r>
              <a:rPr lang="zh-CN" altLang="en-US" sz="2000" dirty="0">
                <a:latin typeface="微软雅黑" panose="020B0503020204020204" charset="-122"/>
                <a:ea typeface="微软雅黑" panose="020B0503020204020204" charset="-122"/>
                <a:cs typeface="微软雅黑" panose="020B0503020204020204" charset="-122"/>
              </a:rPr>
              <a:t>少突胶质细胞和施万细胞在</a:t>
            </a:r>
            <a:r>
              <a:rPr lang="en-US" altLang="zh-CN" sz="2000" dirty="0">
                <a:latin typeface="微软雅黑" panose="020B0503020204020204" charset="-122"/>
                <a:ea typeface="微软雅黑" panose="020B0503020204020204" charset="-122"/>
                <a:cs typeface="微软雅黑" panose="020B0503020204020204" charset="-122"/>
              </a:rPr>
              <a:t>CNS</a:t>
            </a:r>
            <a:r>
              <a:rPr lang="zh-CN" altLang="en-US" sz="2000" dirty="0">
                <a:latin typeface="微软雅黑" panose="020B0503020204020204" charset="-122"/>
                <a:ea typeface="微软雅黑" panose="020B0503020204020204" charset="-122"/>
                <a:cs typeface="微软雅黑" panose="020B0503020204020204" charset="-122"/>
              </a:rPr>
              <a:t>与</a:t>
            </a:r>
            <a:r>
              <a:rPr lang="en-US" altLang="zh-CN" sz="2000" dirty="0">
                <a:latin typeface="微软雅黑" panose="020B0503020204020204" charset="-122"/>
                <a:ea typeface="微软雅黑" panose="020B0503020204020204" charset="-122"/>
                <a:cs typeface="微软雅黑" panose="020B0503020204020204" charset="-122"/>
              </a:rPr>
              <a:t>PNS</a:t>
            </a:r>
            <a:r>
              <a:rPr lang="zh-CN" altLang="en-US" sz="2000" dirty="0">
                <a:latin typeface="微软雅黑" panose="020B0503020204020204" charset="-122"/>
                <a:ea typeface="微软雅黑" panose="020B0503020204020204" charset="-122"/>
                <a:cs typeface="微软雅黑" panose="020B0503020204020204" charset="-122"/>
              </a:rPr>
              <a:t>发挥类似功能：髓鞘</a:t>
            </a:r>
            <a:r>
              <a:rPr lang="ja-JP" altLang="en-US" sz="2000">
                <a:solidFill>
                  <a:srgbClr val="282828"/>
                </a:solidFill>
                <a:effectLst/>
                <a:latin typeface="Songti TC" panose="02010600040101010101" pitchFamily="2" charset="-120"/>
                <a:ea typeface="Songti TC" panose="02010600040101010101" pitchFamily="2" charset="-120"/>
              </a:rPr>
              <a:t>（</a:t>
            </a:r>
            <a:r>
              <a:rPr lang="en-US" altLang="ja-JP" sz="2000" dirty="0">
                <a:solidFill>
                  <a:srgbClr val="282828"/>
                </a:solidFill>
                <a:effectLst/>
                <a:latin typeface="Songti TC" panose="02010600040101010101" pitchFamily="2" charset="-120"/>
                <a:ea typeface="Songti TC" panose="02010600040101010101" pitchFamily="2" charset="-120"/>
              </a:rPr>
              <a:t>myelin sheath</a:t>
            </a:r>
            <a:r>
              <a:rPr lang="ja-JP" altLang="en-US" sz="2000">
                <a:solidFill>
                  <a:srgbClr val="282828"/>
                </a:solidFill>
                <a:effectLst/>
                <a:latin typeface="Songti TC" panose="02010600040101010101" pitchFamily="2" charset="-120"/>
                <a:ea typeface="Songti TC" panose="02010600040101010101" pitchFamily="2" charset="-120"/>
              </a:rPr>
              <a:t>）</a:t>
            </a:r>
            <a:endParaRPr lang="en-US" sz="2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2" y="1685678"/>
            <a:ext cx="4040806" cy="4921498"/>
          </a:xfrm>
        </p:spPr>
        <p:txBody>
          <a:bodyPr>
            <a:noAutofit/>
          </a:bodyPr>
          <a:lstStyle/>
          <a:p>
            <a:pPr fontAlgn="auto">
              <a:lnSpc>
                <a:spcPts val="4000"/>
              </a:lnSpc>
            </a:pPr>
            <a:r>
              <a:rPr lang="zh-CN" altLang="en-US" sz="2300" dirty="0">
                <a:latin typeface="微软雅黑" panose="020B0503020204020204" charset="-122"/>
                <a:ea typeface="微软雅黑" panose="020B0503020204020204" charset="-122"/>
                <a:cs typeface="微软雅黑" panose="020B0503020204020204" charset="-122"/>
              </a:rPr>
              <a:t>星形胶质细胞在神经元通讯的发育与调节中发挥重要功能，它们出现于富含神经元胞体</a:t>
            </a:r>
            <a:r>
              <a:rPr lang="zh-CN" altLang="en-US" sz="2300" dirty="0">
                <a:latin typeface="微软雅黑" panose="020B0503020204020204" charset="-122"/>
                <a:ea typeface="微软雅黑" panose="020B0503020204020204" charset="-122"/>
                <a:cs typeface="微软雅黑" panose="020B0503020204020204" charset="-122"/>
                <a:sym typeface="+mn-ea"/>
              </a:rPr>
              <a:t>﹑</a:t>
            </a:r>
            <a:r>
              <a:rPr lang="zh-CN" altLang="en-US" sz="2300" dirty="0">
                <a:latin typeface="微软雅黑" panose="020B0503020204020204" charset="-122"/>
                <a:ea typeface="微软雅黑" panose="020B0503020204020204" charset="-122"/>
                <a:cs typeface="微软雅黑" panose="020B0503020204020204" charset="-122"/>
              </a:rPr>
              <a:t>树突</a:t>
            </a:r>
            <a:r>
              <a:rPr lang="zh-CN" altLang="en-US" sz="2300" dirty="0">
                <a:latin typeface="微软雅黑" panose="020B0503020204020204" charset="-122"/>
                <a:ea typeface="微软雅黑" panose="020B0503020204020204" charset="-122"/>
                <a:cs typeface="微软雅黑" panose="020B0503020204020204" charset="-122"/>
                <a:sym typeface="+mn-ea"/>
              </a:rPr>
              <a:t>﹑</a:t>
            </a:r>
            <a:r>
              <a:rPr lang="zh-CN" altLang="en-US" sz="2300" dirty="0">
                <a:latin typeface="微软雅黑" panose="020B0503020204020204" charset="-122"/>
                <a:ea typeface="微软雅黑" panose="020B0503020204020204" charset="-122"/>
                <a:cs typeface="微软雅黑" panose="020B0503020204020204" charset="-122"/>
              </a:rPr>
              <a:t>轴突末梢和突触间隙的脑灰质（</a:t>
            </a:r>
            <a:r>
              <a:rPr lang="en-US" altLang="zh-CN" sz="2300" dirty="0">
                <a:latin typeface="微软雅黑" panose="020B0503020204020204" charset="-122"/>
                <a:ea typeface="微软雅黑" panose="020B0503020204020204" charset="-122"/>
                <a:cs typeface="微软雅黑" panose="020B0503020204020204" charset="-122"/>
              </a:rPr>
              <a:t>gray matter</a:t>
            </a:r>
            <a:r>
              <a:rPr lang="zh-CN" altLang="en-US" sz="2300" dirty="0">
                <a:latin typeface="微软雅黑" panose="020B0503020204020204" charset="-122"/>
                <a:ea typeface="微软雅黑" panose="020B0503020204020204" charset="-122"/>
                <a:cs typeface="微软雅黑" panose="020B0503020204020204" charset="-122"/>
              </a:rPr>
              <a:t>）中。</a:t>
            </a:r>
          </a:p>
        </p:txBody>
      </p:sp>
      <p:sp>
        <p:nvSpPr>
          <p:cNvPr id="2" name="Title 1"/>
          <p:cNvSpPr>
            <a:spLocks noGrp="1"/>
          </p:cNvSpPr>
          <p:nvPr>
            <p:ph type="title"/>
          </p:nvPr>
        </p:nvSpPr>
        <p:spPr/>
        <p:txBody>
          <a:bodyPr/>
          <a:lstStyle/>
          <a:p>
            <a:endParaRPr lang="en-US"/>
          </a:p>
        </p:txBody>
      </p:sp>
      <p:pic>
        <p:nvPicPr>
          <p:cNvPr id="4" name="图片 3" descr="3"/>
          <p:cNvPicPr>
            <a:picLocks noChangeAspect="1"/>
          </p:cNvPicPr>
          <p:nvPr/>
        </p:nvPicPr>
        <p:blipFill>
          <a:blip r:embed="rId3"/>
          <a:stretch>
            <a:fillRect/>
          </a:stretch>
        </p:blipFill>
        <p:spPr>
          <a:xfrm>
            <a:off x="4928367" y="1685678"/>
            <a:ext cx="6604931" cy="4428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2" y="1685678"/>
            <a:ext cx="4324778" cy="4921498"/>
          </a:xfrm>
        </p:spPr>
        <p:txBody>
          <a:bodyPr>
            <a:noAutofit/>
          </a:bodyPr>
          <a:lstStyle/>
          <a:p>
            <a:pPr fontAlgn="auto">
              <a:lnSpc>
                <a:spcPts val="4000"/>
              </a:lnSpc>
            </a:pPr>
            <a:r>
              <a:rPr lang="zh-CN" altLang="en-US" sz="2300" dirty="0">
                <a:latin typeface="微软雅黑" panose="020B0503020204020204" charset="-122"/>
                <a:ea typeface="微软雅黑" panose="020B0503020204020204" charset="-122"/>
                <a:cs typeface="微软雅黑" panose="020B0503020204020204" charset="-122"/>
              </a:rPr>
              <a:t>小胶质细胞是驻扎于神经系统内的免疫细胞，它们既可以吞噬出现损伤的细胞和细胞碎片，还能够识别神经元之间的连接。</a:t>
            </a:r>
          </a:p>
        </p:txBody>
      </p:sp>
      <p:sp>
        <p:nvSpPr>
          <p:cNvPr id="2" name="Title 1"/>
          <p:cNvSpPr>
            <a:spLocks noGrp="1"/>
          </p:cNvSpPr>
          <p:nvPr>
            <p:ph type="title"/>
          </p:nvPr>
        </p:nvSpPr>
        <p:spPr/>
        <p:txBody>
          <a:bodyPr/>
          <a:lstStyle/>
          <a:p>
            <a:endParaRPr lang="en-US"/>
          </a:p>
        </p:txBody>
      </p:sp>
      <p:pic>
        <p:nvPicPr>
          <p:cNvPr id="4" name="图片 3"/>
          <p:cNvPicPr>
            <a:picLocks noChangeAspect="1"/>
          </p:cNvPicPr>
          <p:nvPr/>
        </p:nvPicPr>
        <p:blipFill>
          <a:blip r:embed="rId3"/>
          <a:stretch>
            <a:fillRect/>
          </a:stretch>
        </p:blipFill>
        <p:spPr>
          <a:xfrm>
            <a:off x="4983480" y="988060"/>
            <a:ext cx="6694805" cy="486029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58702" y="1685678"/>
            <a:ext cx="7261979" cy="4921498"/>
          </a:xfrm>
        </p:spPr>
        <p:txBody>
          <a:bodyPr>
            <a:normAutofit/>
          </a:bodyPr>
          <a:lstStyle/>
          <a:p>
            <a:r>
              <a:rPr lang="ja-JP" altLang="en-US" sz="2400">
                <a:solidFill>
                  <a:srgbClr val="282828"/>
                </a:solidFill>
                <a:effectLst/>
                <a:latin typeface="HiddenHorzOCR"/>
              </a:rPr>
              <a:t>主要是施万细胞 </a:t>
            </a:r>
            <a:r>
              <a:rPr lang="en-US" altLang="ja-JP" sz="2400" dirty="0">
                <a:solidFill>
                  <a:srgbClr val="282828"/>
                </a:solidFill>
                <a:effectLst/>
                <a:latin typeface="HiddenHorzOCR"/>
              </a:rPr>
              <a:t>(</a:t>
            </a:r>
            <a:r>
              <a:rPr lang="en-US" sz="2400" dirty="0">
                <a:solidFill>
                  <a:srgbClr val="282828"/>
                </a:solidFill>
                <a:effectLst/>
                <a:latin typeface="HiddenHorzOCR"/>
              </a:rPr>
              <a:t>Schwann </a:t>
            </a:r>
            <a:r>
              <a:rPr lang="en-US" sz="2400" dirty="0">
                <a:solidFill>
                  <a:srgbClr val="3A3A3A"/>
                </a:solidFill>
                <a:effectLst/>
                <a:latin typeface="Times"/>
              </a:rPr>
              <a:t>cell), </a:t>
            </a:r>
            <a:r>
              <a:rPr lang="ja-JP" altLang="en-US" sz="2400">
                <a:solidFill>
                  <a:srgbClr val="3A3A3A"/>
                </a:solidFill>
                <a:effectLst/>
                <a:latin typeface="HiddenHorzOCR"/>
              </a:rPr>
              <a:t>又称神经膜细胞</a:t>
            </a:r>
            <a:endParaRPr lang="en-US" altLang="ja-JP" sz="2400" dirty="0">
              <a:solidFill>
                <a:srgbClr val="3A3A3A"/>
              </a:solidFill>
              <a:effectLst/>
              <a:latin typeface="HiddenHorzOCR"/>
            </a:endParaRPr>
          </a:p>
          <a:p>
            <a:r>
              <a:rPr lang="ja-JP" altLang="en-US" sz="2400">
                <a:solidFill>
                  <a:srgbClr val="282828"/>
                </a:solidFill>
                <a:effectLst/>
                <a:latin typeface="HiddenHorzOCR"/>
              </a:rPr>
              <a:t>沿周围神经的轴突以纵链的方式分布 </a:t>
            </a:r>
            <a:r>
              <a:rPr lang="ja-JP" altLang="en-US" sz="2400">
                <a:solidFill>
                  <a:srgbClr val="4F4F4F"/>
                </a:solidFill>
                <a:effectLst/>
                <a:latin typeface="HiddenHorzOCR"/>
              </a:rPr>
              <a:t>，并</a:t>
            </a:r>
            <a:r>
              <a:rPr lang="ja-JP" altLang="en-US" sz="2400">
                <a:solidFill>
                  <a:srgbClr val="282828"/>
                </a:solidFill>
                <a:effectLst/>
                <a:latin typeface="HiddenHorzOCR"/>
              </a:rPr>
              <a:t>包绕轴突 </a:t>
            </a:r>
            <a:r>
              <a:rPr lang="ja-JP" altLang="en-US" sz="2400">
                <a:solidFill>
                  <a:srgbClr val="7A7A7A"/>
                </a:solidFill>
                <a:effectLst/>
                <a:latin typeface="HiddenHorzOCR"/>
              </a:rPr>
              <a:t>。</a:t>
            </a:r>
            <a:endParaRPr lang="en-US" altLang="ja-JP" sz="2400" dirty="0">
              <a:solidFill>
                <a:srgbClr val="7A7A7A"/>
              </a:solidFill>
              <a:effectLst/>
              <a:latin typeface="HiddenHorzOCR"/>
            </a:endParaRPr>
          </a:p>
          <a:p>
            <a:r>
              <a:rPr lang="ja-JP" altLang="en-US" sz="2400">
                <a:solidFill>
                  <a:srgbClr val="7A7A7A"/>
                </a:solidFill>
                <a:effectLst/>
                <a:latin typeface="HiddenHorzOCR"/>
              </a:rPr>
              <a:t> </a:t>
            </a:r>
            <a:r>
              <a:rPr lang="ja-JP" altLang="en-US" sz="2400">
                <a:solidFill>
                  <a:srgbClr val="3A3A3A"/>
                </a:solidFill>
                <a:effectLst/>
                <a:latin typeface="HiddenHorzOCR"/>
              </a:rPr>
              <a:t>有髓轴突与施万细胞的比例为 </a:t>
            </a:r>
            <a:r>
              <a:rPr lang="en-US" sz="2400" dirty="0">
                <a:solidFill>
                  <a:srgbClr val="3A3A3A"/>
                </a:solidFill>
                <a:effectLst/>
                <a:latin typeface="HiddenHorzOCR"/>
              </a:rPr>
              <a:t>I </a:t>
            </a:r>
            <a:r>
              <a:rPr lang="en-US" sz="2400" dirty="0">
                <a:solidFill>
                  <a:srgbClr val="282828"/>
                </a:solidFill>
                <a:effectLst/>
                <a:latin typeface="Times"/>
              </a:rPr>
              <a:t>: 1, </a:t>
            </a:r>
            <a:r>
              <a:rPr lang="ja-JP" altLang="en-US" sz="2400">
                <a:solidFill>
                  <a:srgbClr val="3A3A3A"/>
                </a:solidFill>
                <a:effectLst/>
                <a:latin typeface="HiddenHorzOCR"/>
              </a:rPr>
              <a:t>每个施万</a:t>
            </a:r>
            <a:r>
              <a:rPr lang="ja-JP" altLang="en-US" sz="2400">
                <a:solidFill>
                  <a:srgbClr val="282828"/>
                </a:solidFill>
                <a:effectLst/>
                <a:latin typeface="HiddenHorzOCR"/>
              </a:rPr>
              <a:t>细胞的包裹范围为一个节间</a:t>
            </a:r>
            <a:r>
              <a:rPr lang="ja-JP" altLang="en-US" sz="2400">
                <a:solidFill>
                  <a:srgbClr val="7A7A7A"/>
                </a:solidFill>
                <a:effectLst/>
                <a:latin typeface="HiddenHorzOCR"/>
              </a:rPr>
              <a:t>。 </a:t>
            </a:r>
            <a:endParaRPr lang="en-US" altLang="ja-JP" sz="2400" dirty="0">
              <a:solidFill>
                <a:srgbClr val="7A7A7A"/>
              </a:solidFill>
              <a:effectLst/>
              <a:latin typeface="HiddenHorzOCR"/>
            </a:endParaRPr>
          </a:p>
          <a:p>
            <a:r>
              <a:rPr lang="ja-JP" altLang="en-US" sz="2400">
                <a:solidFill>
                  <a:srgbClr val="282828"/>
                </a:solidFill>
                <a:effectLst/>
                <a:latin typeface="HiddenHorzOCR"/>
              </a:rPr>
              <a:t>在周围神经系统还有一类肠神经胶质细胞，类似于中枢的星形胶质细胞，亦来源于神经外胚层</a:t>
            </a:r>
            <a:endParaRPr lang="en-US" sz="2400" dirty="0"/>
          </a:p>
        </p:txBody>
      </p:sp>
      <p:sp>
        <p:nvSpPr>
          <p:cNvPr id="2" name="Title 1"/>
          <p:cNvSpPr>
            <a:spLocks noGrp="1"/>
          </p:cNvSpPr>
          <p:nvPr>
            <p:ph type="title"/>
          </p:nvPr>
        </p:nvSpPr>
        <p:spPr/>
        <p:txBody>
          <a:bodyPr>
            <a:normAutofit fontScale="90000"/>
          </a:bodyPr>
          <a:lstStyle/>
          <a:p>
            <a:r>
              <a:rPr lang="ja-JP" altLang="en-US" sz="4400">
                <a:solidFill>
                  <a:srgbClr val="111111"/>
                </a:solidFill>
                <a:effectLst/>
                <a:latin typeface="HiddenHorzOCR"/>
              </a:rPr>
              <a:t>周围神经胶质细胞 </a:t>
            </a:r>
            <a:br>
              <a:rPr lang="ja-JP" altLang="en-US"/>
            </a:br>
            <a:endParaRPr lang="en-US" dirty="0"/>
          </a:p>
        </p:txBody>
      </p:sp>
      <p:pic>
        <p:nvPicPr>
          <p:cNvPr id="5" name="Picture 4" descr="A diagram of a cell&#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2999" y="1295400"/>
            <a:ext cx="4409001" cy="496887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ja-JP" altLang="en-US" sz="1800">
                <a:solidFill>
                  <a:srgbClr val="3A3A3A"/>
                </a:solidFill>
                <a:effectLst/>
                <a:latin typeface="HiddenHorzOCR"/>
              </a:rPr>
              <a:t>支持作用 </a:t>
            </a:r>
            <a:endParaRPr lang="ja-JP" altLang="en-US"/>
          </a:p>
          <a:p>
            <a:r>
              <a:rPr lang="ja-JP" altLang="en-US" sz="1800">
                <a:solidFill>
                  <a:srgbClr val="282828"/>
                </a:solidFill>
                <a:effectLst/>
                <a:latin typeface="HiddenHorzOCR"/>
              </a:rPr>
              <a:t>绝缘</a:t>
            </a:r>
            <a:r>
              <a:rPr lang="ja-JP" altLang="en-US" sz="1800">
                <a:solidFill>
                  <a:srgbClr val="4F4F4F"/>
                </a:solidFill>
                <a:effectLst/>
                <a:latin typeface="HiddenHorzOCR"/>
              </a:rPr>
              <a:t>、 </a:t>
            </a:r>
            <a:r>
              <a:rPr lang="ja-JP" altLang="en-US" sz="1800">
                <a:solidFill>
                  <a:srgbClr val="282828"/>
                </a:solidFill>
                <a:effectLst/>
                <a:latin typeface="HiddenHorzOCR"/>
              </a:rPr>
              <a:t>屏障作用 </a:t>
            </a:r>
            <a:endParaRPr lang="ja-JP" altLang="en-US"/>
          </a:p>
          <a:p>
            <a:r>
              <a:rPr lang="ja-JP" altLang="en-US" sz="1800">
                <a:solidFill>
                  <a:srgbClr val="232323"/>
                </a:solidFill>
                <a:effectLst/>
                <a:latin typeface="HiddenHorzOCR"/>
              </a:rPr>
              <a:t>保护</a:t>
            </a:r>
            <a:r>
              <a:rPr lang="ja-JP" altLang="en-US" sz="1800">
                <a:solidFill>
                  <a:srgbClr val="3F3F3F"/>
                </a:solidFill>
                <a:effectLst/>
                <a:latin typeface="HiddenHorzOCR"/>
              </a:rPr>
              <a:t>、修复</a:t>
            </a:r>
            <a:r>
              <a:rPr lang="ja-JP" altLang="en-US" sz="1800">
                <a:solidFill>
                  <a:srgbClr val="232323"/>
                </a:solidFill>
                <a:effectLst/>
                <a:latin typeface="HiddenHorzOCR"/>
              </a:rPr>
              <a:t>和再生作用 </a:t>
            </a:r>
            <a:endParaRPr lang="en-US" altLang="ja-JP" sz="1800" dirty="0">
              <a:solidFill>
                <a:srgbClr val="232323"/>
              </a:solidFill>
              <a:effectLst/>
              <a:latin typeface="HiddenHorzOCR"/>
            </a:endParaRPr>
          </a:p>
          <a:p>
            <a:r>
              <a:rPr lang="ja-JP" altLang="en-US" sz="1800">
                <a:solidFill>
                  <a:srgbClr val="232323"/>
                </a:solidFill>
                <a:effectLst/>
                <a:latin typeface="HiddenHorzOCR"/>
              </a:rPr>
              <a:t>物质代谢和</a:t>
            </a:r>
            <a:r>
              <a:rPr lang="ja-JP" altLang="en-US" sz="1800">
                <a:solidFill>
                  <a:srgbClr val="3F3F3F"/>
                </a:solidFill>
                <a:effectLst/>
                <a:latin typeface="HiddenHorzOCR"/>
              </a:rPr>
              <a:t>营养作</a:t>
            </a:r>
            <a:r>
              <a:rPr lang="ja-JP" altLang="en-US" sz="1800">
                <a:solidFill>
                  <a:srgbClr val="232323"/>
                </a:solidFill>
                <a:effectLst/>
                <a:latin typeface="HiddenHorzOCR"/>
              </a:rPr>
              <a:t>用 </a:t>
            </a:r>
            <a:endParaRPr lang="ja-JP" altLang="en-US"/>
          </a:p>
          <a:p>
            <a:r>
              <a:rPr lang="ja-JP" altLang="en-US" sz="1800">
                <a:solidFill>
                  <a:srgbClr val="232323"/>
                </a:solidFill>
                <a:effectLst/>
                <a:latin typeface="HiddenHorzOCR"/>
              </a:rPr>
              <a:t>免疫应答反应 </a:t>
            </a:r>
            <a:endParaRPr lang="ja-JP" altLang="en-US"/>
          </a:p>
          <a:p>
            <a:r>
              <a:rPr lang="ja-JP" altLang="en-US" sz="1800">
                <a:solidFill>
                  <a:srgbClr val="232323"/>
                </a:solidFill>
                <a:effectLst/>
                <a:latin typeface="HiddenHorzOCR"/>
              </a:rPr>
              <a:t>维持离子平衡作用 </a:t>
            </a:r>
            <a:endParaRPr lang="ja-JP" altLang="en-US"/>
          </a:p>
          <a:p>
            <a:r>
              <a:rPr lang="ja-JP" altLang="en-US" sz="1800">
                <a:solidFill>
                  <a:srgbClr val="232323"/>
                </a:solidFill>
                <a:effectLst/>
                <a:latin typeface="HiddenHorzOCR"/>
              </a:rPr>
              <a:t>对神经递质的调节 </a:t>
            </a:r>
            <a:endParaRPr lang="ja-JP" altLang="en-US"/>
          </a:p>
          <a:p>
            <a:r>
              <a:rPr lang="ja-JP" altLang="en-US" sz="1800">
                <a:solidFill>
                  <a:srgbClr val="333333"/>
                </a:solidFill>
                <a:effectLst/>
                <a:latin typeface="HiddenHorzOCR"/>
              </a:rPr>
              <a:t>合成神经活性物质 </a:t>
            </a:r>
            <a:endParaRPr lang="ja-JP" altLang="en-US"/>
          </a:p>
          <a:p>
            <a:r>
              <a:rPr lang="ja-JP" altLang="en-US" sz="1800">
                <a:solidFill>
                  <a:srgbClr val="232323"/>
                </a:solidFill>
                <a:effectLst/>
                <a:latin typeface="HiddenHorzOCR"/>
              </a:rPr>
              <a:t>神经干细胞功能 </a:t>
            </a:r>
            <a:endParaRPr lang="ja-JP" altLang="en-US"/>
          </a:p>
          <a:p>
            <a:r>
              <a:rPr lang="ja-JP" altLang="en-US" sz="1800">
                <a:solidFill>
                  <a:srgbClr val="232323"/>
                </a:solidFill>
                <a:effectLst/>
                <a:latin typeface="HiddenHorzOCR"/>
              </a:rPr>
              <a:t>对神经元功能的调制</a:t>
            </a:r>
            <a:endParaRPr lang="en-US" altLang="ja-JP" sz="1800" dirty="0">
              <a:solidFill>
                <a:srgbClr val="232323"/>
              </a:solidFill>
              <a:effectLst/>
              <a:latin typeface="HiddenHorzOCR"/>
            </a:endParaRPr>
          </a:p>
          <a:p>
            <a:r>
              <a:rPr lang="ja-JP" altLang="en-US" sz="1800">
                <a:solidFill>
                  <a:srgbClr val="5E5E5E"/>
                </a:solidFill>
                <a:effectLst/>
                <a:latin typeface="HiddenHorzOCR"/>
              </a:rPr>
              <a:t>星形</a:t>
            </a:r>
            <a:r>
              <a:rPr lang="ja-JP" altLang="en-US" sz="1800">
                <a:solidFill>
                  <a:srgbClr val="353535"/>
                </a:solidFill>
                <a:effectLst/>
                <a:latin typeface="HiddenHorzOCR"/>
              </a:rPr>
              <a:t>胶质细胞的”可兴奋性” </a:t>
            </a:r>
            <a:endParaRPr lang="en-US" altLang="ja-JP" sz="1800" dirty="0">
              <a:solidFill>
                <a:srgbClr val="353535"/>
              </a:solidFill>
              <a:effectLst/>
              <a:latin typeface="HiddenHorzOCR"/>
            </a:endParaRPr>
          </a:p>
          <a:p>
            <a:r>
              <a:rPr lang="ja-JP" altLang="en-US" sz="1800">
                <a:solidFill>
                  <a:srgbClr val="353535"/>
                </a:solidFill>
                <a:effectLst/>
                <a:latin typeface="HiddenHorzOCR"/>
              </a:rPr>
              <a:t>胶质细胞突触可塑性与学习记忆 </a:t>
            </a:r>
            <a:endParaRPr lang="ja-JP" altLang="en-US"/>
          </a:p>
          <a:p>
            <a:endParaRPr lang="ja-JP" altLang="en-US"/>
          </a:p>
          <a:p>
            <a:endParaRPr lang="ja-JP" altLang="en-US"/>
          </a:p>
          <a:p>
            <a:endParaRPr lang="ja-JP" altLang="en-US"/>
          </a:p>
          <a:p>
            <a:endParaRPr lang="en-US" dirty="0">
              <a:latin typeface="Songti TC" panose="02010600040101010101" pitchFamily="2" charset="-120"/>
              <a:ea typeface="Songti TC" panose="02010600040101010101" pitchFamily="2" charset="-120"/>
            </a:endParaRPr>
          </a:p>
        </p:txBody>
      </p:sp>
      <p:sp>
        <p:nvSpPr>
          <p:cNvPr id="3" name="Title 2"/>
          <p:cNvSpPr>
            <a:spLocks noGrp="1"/>
          </p:cNvSpPr>
          <p:nvPr>
            <p:ph type="title"/>
          </p:nvPr>
        </p:nvSpPr>
        <p:spPr/>
        <p:txBody>
          <a:bodyPr>
            <a:noAutofit/>
          </a:bodyPr>
          <a:lstStyle/>
          <a:p>
            <a:r>
              <a:rPr lang="ja-JP" altLang="en-US" sz="2800">
                <a:latin typeface="Songti TC" panose="02010600040101010101" pitchFamily="2" charset="-120"/>
                <a:ea typeface="Songti TC" panose="02010600040101010101" pitchFamily="2" charset="-120"/>
              </a:rPr>
              <a:t>神经胶质细胞的功能 </a:t>
            </a:r>
            <a:endParaRPr lang="en-US" sz="2800" dirty="0">
              <a:latin typeface="Songti TC" panose="02010600040101010101" pitchFamily="2" charset="-120"/>
              <a:ea typeface="Songti TC" panose="02010600040101010101" pitchFamily="2" charset="-120"/>
            </a:endParaRPr>
          </a:p>
        </p:txBody>
      </p:sp>
      <p:pic>
        <p:nvPicPr>
          <p:cNvPr id="5" name="Picture 4" descr="A diagram of a neuron system&#10;&#10;Description automatically generated"/>
          <p:cNvPicPr>
            <a:picLocks noChangeAspect="1"/>
          </p:cNvPicPr>
          <p:nvPr/>
        </p:nvPicPr>
        <p:blipFill>
          <a:blip r:embed="rId3" cstate="screen"/>
          <a:stretch>
            <a:fillRect/>
          </a:stretch>
        </p:blipFill>
        <p:spPr>
          <a:xfrm>
            <a:off x="4402845" y="447310"/>
            <a:ext cx="7512346" cy="641069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pPr marL="0" indent="0">
              <a:buNone/>
            </a:pPr>
            <a:r>
              <a:rPr lang="en-US" dirty="0">
                <a:solidFill>
                  <a:srgbClr val="0070C0"/>
                </a:solidFill>
                <a:effectLst/>
                <a:latin typeface="Songti TC" panose="02010600040101010101" pitchFamily="2" charset="-120"/>
                <a:ea typeface="Songti TC" panose="02010600040101010101" pitchFamily="2" charset="-120"/>
              </a:rPr>
              <a:t>I. </a:t>
            </a:r>
            <a:r>
              <a:rPr lang="ja-JP" altLang="en-US">
                <a:solidFill>
                  <a:srgbClr val="0070C0"/>
                </a:solidFill>
                <a:effectLst/>
                <a:latin typeface="Songti TC" panose="02010600040101010101" pitchFamily="2" charset="-120"/>
                <a:ea typeface="Songti TC" panose="02010600040101010101" pitchFamily="2" charset="-120"/>
              </a:rPr>
              <a:t>支持作用 </a:t>
            </a:r>
            <a:endParaRPr lang="en-US" altLang="ja-JP" dirty="0">
              <a:solidFill>
                <a:srgbClr val="0070C0"/>
              </a:solidFill>
              <a:effectLst/>
              <a:latin typeface="Songti TC" panose="02010600040101010101" pitchFamily="2" charset="-120"/>
              <a:ea typeface="Songti TC" panose="02010600040101010101" pitchFamily="2" charset="-120"/>
            </a:endParaRPr>
          </a:p>
          <a:p>
            <a:r>
              <a:rPr lang="ja-JP" altLang="en-US">
                <a:solidFill>
                  <a:srgbClr val="4F4F4F"/>
                </a:solidFill>
                <a:effectLst/>
                <a:latin typeface="Songti TC" panose="02010600040101010101" pitchFamily="2" charset="-120"/>
                <a:ea typeface="Songti TC" panose="02010600040101010101" pitchFamily="2" charset="-120"/>
              </a:rPr>
              <a:t>星</a:t>
            </a:r>
            <a:r>
              <a:rPr lang="ja-JP" altLang="en-US">
                <a:solidFill>
                  <a:srgbClr val="282828"/>
                </a:solidFill>
                <a:effectLst/>
                <a:latin typeface="Songti TC" panose="02010600040101010101" pitchFamily="2" charset="-120"/>
                <a:ea typeface="Songti TC" panose="02010600040101010101" pitchFamily="2" charset="-120"/>
              </a:rPr>
              <a:t>形胶质细胞以其长突交织成网，并附着在血管壁及软脑膜上，对神经元起着机械性的支架作用 </a:t>
            </a:r>
            <a:r>
              <a:rPr lang="ja-JP" altLang="en-US">
                <a:solidFill>
                  <a:srgbClr val="666666"/>
                </a:solidFill>
                <a:effectLst/>
                <a:latin typeface="Songti TC" panose="02010600040101010101" pitchFamily="2" charset="-120"/>
                <a:ea typeface="Songti TC" panose="02010600040101010101" pitchFamily="2" charset="-120"/>
              </a:rPr>
              <a:t>。</a:t>
            </a:r>
            <a:endParaRPr lang="en-US" altLang="ja-JP" dirty="0">
              <a:solidFill>
                <a:srgbClr val="666666"/>
              </a:solidFill>
              <a:effectLst/>
              <a:latin typeface="Songti TC" panose="02010600040101010101" pitchFamily="2" charset="-120"/>
              <a:ea typeface="Songti TC" panose="02010600040101010101" pitchFamily="2" charset="-120"/>
            </a:endParaRPr>
          </a:p>
          <a:p>
            <a:pPr marL="0" indent="0">
              <a:buNone/>
            </a:pPr>
            <a:r>
              <a:rPr lang="en-US" altLang="ja-JP" dirty="0">
                <a:solidFill>
                  <a:srgbClr val="0070C0"/>
                </a:solidFill>
                <a:effectLst/>
                <a:latin typeface="Songti TC" panose="02010600040101010101" pitchFamily="2" charset="-120"/>
                <a:ea typeface="Songti TC" panose="02010600040101010101" pitchFamily="2" charset="-120"/>
              </a:rPr>
              <a:t>2 </a:t>
            </a:r>
            <a:r>
              <a:rPr lang="ja-JP" altLang="en-US">
                <a:solidFill>
                  <a:srgbClr val="0070C0"/>
                </a:solidFill>
                <a:effectLst/>
                <a:latin typeface="Songti TC" panose="02010600040101010101" pitchFamily="2" charset="-120"/>
                <a:ea typeface="Songti TC" panose="02010600040101010101" pitchFamily="2" charset="-120"/>
              </a:rPr>
              <a:t>绝缘、 屏障作用 </a:t>
            </a:r>
            <a:endParaRPr lang="en-US" altLang="ja-JP" dirty="0">
              <a:solidFill>
                <a:srgbClr val="0070C0"/>
              </a:solidFill>
              <a:effectLst/>
              <a:latin typeface="Songti TC" panose="02010600040101010101" pitchFamily="2" charset="-120"/>
              <a:ea typeface="Songti TC" panose="02010600040101010101" pitchFamily="2" charset="-120"/>
            </a:endParaRPr>
          </a:p>
          <a:p>
            <a:r>
              <a:rPr lang="ja-JP" altLang="en-US">
                <a:solidFill>
                  <a:srgbClr val="282828"/>
                </a:solidFill>
                <a:effectLst/>
                <a:latin typeface="Songti TC" panose="02010600040101010101" pitchFamily="2" charset="-120"/>
                <a:ea typeface="Songti TC" panose="02010600040101010101" pitchFamily="2" charset="-120"/>
              </a:rPr>
              <a:t>施万细胞和少突胶质细胞包绕轴突形成髓鞘，后者在神经纤维传导冲动时具有绝缘作用 </a:t>
            </a:r>
            <a:r>
              <a:rPr lang="ja-JP" altLang="en-US">
                <a:solidFill>
                  <a:srgbClr val="666666"/>
                </a:solidFill>
                <a:effectLst/>
                <a:latin typeface="Songti TC" panose="02010600040101010101" pitchFamily="2" charset="-120"/>
                <a:ea typeface="Songti TC" panose="02010600040101010101" pitchFamily="2" charset="-120"/>
              </a:rPr>
              <a:t>。 </a:t>
            </a:r>
            <a:endParaRPr lang="ja-JP" altLang="en-US">
              <a:latin typeface="Songti TC" panose="02010600040101010101" pitchFamily="2" charset="-120"/>
              <a:ea typeface="Songti TC" panose="02010600040101010101" pitchFamily="2" charset="-120"/>
            </a:endParaRPr>
          </a:p>
          <a:p>
            <a:r>
              <a:rPr lang="ja-JP" altLang="en-US">
                <a:solidFill>
                  <a:srgbClr val="666666"/>
                </a:solidFill>
                <a:effectLst/>
                <a:latin typeface="Songti TC" panose="02010600040101010101" pitchFamily="2" charset="-120"/>
                <a:ea typeface="Songti TC" panose="02010600040101010101" pitchFamily="2" charset="-120"/>
              </a:rPr>
              <a:t>星</a:t>
            </a:r>
            <a:r>
              <a:rPr lang="ja-JP" altLang="en-US">
                <a:solidFill>
                  <a:srgbClr val="3A3A3A"/>
                </a:solidFill>
                <a:effectLst/>
                <a:latin typeface="Songti TC" panose="02010600040101010101" pitchFamily="2" charset="-120"/>
                <a:ea typeface="Songti TC" panose="02010600040101010101" pitchFamily="2" charset="-120"/>
              </a:rPr>
              <a:t>形胶质细胞的血管周足是构成</a:t>
            </a:r>
            <a:r>
              <a:rPr lang="ja-JP" altLang="en-US">
                <a:solidFill>
                  <a:srgbClr val="111111"/>
                </a:solidFill>
                <a:effectLst/>
                <a:latin typeface="Songti TC" panose="02010600040101010101" pitchFamily="2" charset="-120"/>
                <a:ea typeface="Songti TC" panose="02010600040101010101" pitchFamily="2" charset="-120"/>
              </a:rPr>
              <a:t>血</a:t>
            </a:r>
            <a:r>
              <a:rPr lang="en-US" altLang="ja-JP" dirty="0">
                <a:solidFill>
                  <a:srgbClr val="111111"/>
                </a:solidFill>
                <a:effectLst/>
                <a:latin typeface="Songti TC" panose="02010600040101010101" pitchFamily="2" charset="-120"/>
                <a:ea typeface="Songti TC" panose="02010600040101010101" pitchFamily="2" charset="-120"/>
              </a:rPr>
              <a:t>- </a:t>
            </a:r>
            <a:r>
              <a:rPr lang="ja-JP" altLang="en-US">
                <a:solidFill>
                  <a:srgbClr val="232323"/>
                </a:solidFill>
                <a:effectLst/>
                <a:latin typeface="Songti TC" panose="02010600040101010101" pitchFamily="2" charset="-120"/>
                <a:ea typeface="Songti TC" panose="02010600040101010101" pitchFamily="2" charset="-120"/>
              </a:rPr>
              <a:t>脑屏障的重要组成部分</a:t>
            </a:r>
            <a:r>
              <a:rPr lang="zh-CN" altLang="en-US" dirty="0">
                <a:solidFill>
                  <a:srgbClr val="232323"/>
                </a:solidFill>
                <a:effectLst/>
                <a:latin typeface="Songti TC" panose="02010600040101010101" pitchFamily="2" charset="-120"/>
                <a:ea typeface="Songti TC" panose="02010600040101010101" pitchFamily="2" charset="-120"/>
              </a:rPr>
              <a:t>。</a:t>
            </a:r>
            <a:endParaRPr lang="en-US" altLang="zh-CN" dirty="0">
              <a:solidFill>
                <a:srgbClr val="232323"/>
              </a:solidFill>
              <a:effectLst/>
              <a:latin typeface="Songti TC" panose="02010600040101010101" pitchFamily="2" charset="-120"/>
              <a:ea typeface="Songti TC" panose="02010600040101010101" pitchFamily="2" charset="-120"/>
            </a:endParaRPr>
          </a:p>
          <a:p>
            <a:pPr marL="0" indent="0">
              <a:buNone/>
            </a:pPr>
            <a:r>
              <a:rPr lang="en-US" altLang="ja-JP" dirty="0">
                <a:solidFill>
                  <a:srgbClr val="0070C0"/>
                </a:solidFill>
                <a:effectLst/>
                <a:latin typeface="Songti TC" panose="02010600040101010101" pitchFamily="2" charset="-120"/>
                <a:ea typeface="Songti TC" panose="02010600040101010101" pitchFamily="2" charset="-120"/>
              </a:rPr>
              <a:t>3. </a:t>
            </a:r>
            <a:r>
              <a:rPr lang="ja-JP" altLang="en-US">
                <a:solidFill>
                  <a:srgbClr val="0070C0"/>
                </a:solidFill>
                <a:effectLst/>
                <a:latin typeface="Songti TC" panose="02010600040101010101" pitchFamily="2" charset="-120"/>
                <a:ea typeface="Songti TC" panose="02010600040101010101" pitchFamily="2" charset="-120"/>
              </a:rPr>
              <a:t>保护、修复和再生作用 </a:t>
            </a:r>
            <a:endParaRPr lang="en-US" altLang="ja-JP" dirty="0">
              <a:solidFill>
                <a:srgbClr val="0070C0"/>
              </a:solidFill>
              <a:effectLst/>
              <a:latin typeface="Songti TC" panose="02010600040101010101" pitchFamily="2" charset="-120"/>
              <a:ea typeface="Songti TC" panose="02010600040101010101" pitchFamily="2" charset="-120"/>
            </a:endParaRPr>
          </a:p>
          <a:p>
            <a:pPr>
              <a:lnSpc>
                <a:spcPct val="120000"/>
              </a:lnSpc>
            </a:pPr>
            <a:r>
              <a:rPr lang="ja-JP" altLang="en-US">
                <a:solidFill>
                  <a:srgbClr val="333333"/>
                </a:solidFill>
                <a:effectLst/>
                <a:latin typeface="Songti TC" panose="02010600040101010101" pitchFamily="2" charset="-120"/>
                <a:ea typeface="Songti TC" panose="02010600040101010101" pitchFamily="2" charset="-120"/>
              </a:rPr>
              <a:t>在脑组织炎症或变性过程中，小胶质细胞能迅速增殖、迁移，并有吞噬功能</a:t>
            </a:r>
            <a:r>
              <a:rPr lang="zh-CN" altLang="en-US" dirty="0">
                <a:solidFill>
                  <a:srgbClr val="333333"/>
                </a:solidFill>
                <a:latin typeface="Songti TC" panose="02010600040101010101" pitchFamily="2" charset="-120"/>
                <a:ea typeface="Songti TC" panose="02010600040101010101" pitchFamily="2" charset="-120"/>
              </a:rPr>
              <a:t>；</a:t>
            </a:r>
            <a:r>
              <a:rPr lang="ja-JP" altLang="en-US">
                <a:solidFill>
                  <a:srgbClr val="3F3F3F"/>
                </a:solidFill>
                <a:effectLst/>
                <a:latin typeface="Songti TC" panose="02010600040101010101" pitchFamily="2" charset="-120"/>
                <a:ea typeface="Songti TC" panose="02010600040101010101" pitchFamily="2" charset="-120"/>
              </a:rPr>
              <a:t>星形</a:t>
            </a:r>
            <a:r>
              <a:rPr lang="ja-JP" altLang="en-US">
                <a:solidFill>
                  <a:srgbClr val="232323"/>
                </a:solidFill>
                <a:effectLst/>
                <a:latin typeface="Songti TC" panose="02010600040101010101" pitchFamily="2" charset="-120"/>
                <a:ea typeface="Songti TC" panose="02010600040101010101" pitchFamily="2" charset="-120"/>
              </a:rPr>
              <a:t>胶质细胞还在损伤处增生，填充</a:t>
            </a:r>
            <a:r>
              <a:rPr lang="ja-JP" altLang="en-US">
                <a:solidFill>
                  <a:srgbClr val="3F3F3F"/>
                </a:solidFill>
                <a:effectLst/>
                <a:latin typeface="Songti TC" panose="02010600040101010101" pitchFamily="2" charset="-120"/>
                <a:ea typeface="Songti TC" panose="02010600040101010101" pitchFamily="2" charset="-120"/>
              </a:rPr>
              <a:t>空隙形成瘢痕</a:t>
            </a:r>
            <a:r>
              <a:rPr lang="ja-JP" altLang="en-US">
                <a:solidFill>
                  <a:srgbClr val="828282"/>
                </a:solidFill>
                <a:effectLst/>
                <a:latin typeface="Songti TC" panose="02010600040101010101" pitchFamily="2" charset="-120"/>
                <a:ea typeface="Songti TC" panose="02010600040101010101" pitchFamily="2" charset="-120"/>
              </a:rPr>
              <a:t>。 </a:t>
            </a:r>
            <a:r>
              <a:rPr lang="ja-JP" altLang="en-US">
                <a:solidFill>
                  <a:srgbClr val="333333"/>
                </a:solidFill>
                <a:effectLst/>
                <a:latin typeface="Songti TC" panose="02010600040101010101" pitchFamily="2" charset="-120"/>
                <a:ea typeface="Songti TC" panose="02010600040101010101" pitchFamily="2" charset="-120"/>
              </a:rPr>
              <a:t>在周围神经损伤时，施万细胞亦能吞噬溃变的轴突和髓鞘， </a:t>
            </a:r>
            <a:r>
              <a:rPr lang="ja-JP" altLang="en-US">
                <a:solidFill>
                  <a:srgbClr val="232323"/>
                </a:solidFill>
                <a:effectLst/>
                <a:latin typeface="Songti TC" panose="02010600040101010101" pitchFamily="2" charset="-120"/>
                <a:ea typeface="Songti TC" panose="02010600040101010101" pitchFamily="2" charset="-120"/>
              </a:rPr>
              <a:t>同时增殖</a:t>
            </a:r>
            <a:r>
              <a:rPr lang="ja-JP" altLang="en-US">
                <a:solidFill>
                  <a:srgbClr val="828282"/>
                </a:solidFill>
                <a:effectLst/>
                <a:latin typeface="Songti TC" panose="02010600040101010101" pitchFamily="2" charset="-120"/>
                <a:ea typeface="Songti TC" panose="02010600040101010101" pitchFamily="2" charset="-120"/>
              </a:rPr>
              <a:t>。</a:t>
            </a:r>
            <a:r>
              <a:rPr lang="ja-JP" altLang="en-US">
                <a:solidFill>
                  <a:srgbClr val="3F3F3F"/>
                </a:solidFill>
                <a:effectLst/>
                <a:latin typeface="Songti TC" panose="02010600040101010101" pitchFamily="2" charset="-120"/>
                <a:ea typeface="Songti TC" panose="02010600040101010101" pitchFamily="2" charset="-120"/>
              </a:rPr>
              <a:t>血 </a:t>
            </a:r>
            <a:r>
              <a:rPr lang="en-US" altLang="ja-JP" dirty="0">
                <a:solidFill>
                  <a:srgbClr val="232323"/>
                </a:solidFill>
                <a:effectLst/>
                <a:latin typeface="Songti TC" panose="02010600040101010101" pitchFamily="2" charset="-120"/>
                <a:ea typeface="Songti TC" panose="02010600040101010101" pitchFamily="2" charset="-120"/>
              </a:rPr>
              <a:t>-</a:t>
            </a:r>
            <a:r>
              <a:rPr lang="ja-JP" altLang="en-US">
                <a:solidFill>
                  <a:srgbClr val="232323"/>
                </a:solidFill>
                <a:effectLst/>
                <a:latin typeface="Songti TC" panose="02010600040101010101" pitchFamily="2" charset="-120"/>
                <a:ea typeface="Songti TC" panose="02010600040101010101" pitchFamily="2" charset="-120"/>
              </a:rPr>
              <a:t>脑</a:t>
            </a:r>
            <a:r>
              <a:rPr lang="ja-JP" altLang="en-US">
                <a:solidFill>
                  <a:srgbClr val="3F3F3F"/>
                </a:solidFill>
                <a:effectLst/>
                <a:latin typeface="Songti TC" panose="02010600040101010101" pitchFamily="2" charset="-120"/>
                <a:ea typeface="Songti TC" panose="02010600040101010101" pitchFamily="2" charset="-120"/>
              </a:rPr>
              <a:t>屏障受损</a:t>
            </a:r>
            <a:r>
              <a:rPr lang="ja-JP" altLang="en-US">
                <a:solidFill>
                  <a:srgbClr val="232323"/>
                </a:solidFill>
                <a:effectLst/>
                <a:latin typeface="Songti TC" panose="02010600040101010101" pitchFamily="2" charset="-120"/>
                <a:ea typeface="Songti TC" panose="02010600040101010101" pitchFamily="2" charset="-120"/>
              </a:rPr>
              <a:t>时，小 胶质细胞可在</a:t>
            </a:r>
            <a:r>
              <a:rPr lang="ja-JP" altLang="en-US">
                <a:solidFill>
                  <a:srgbClr val="3F3F3F"/>
                </a:solidFill>
                <a:effectLst/>
                <a:latin typeface="Songti TC" panose="02010600040101010101" pitchFamily="2" charset="-120"/>
                <a:ea typeface="Songti TC" panose="02010600040101010101" pitchFamily="2" charset="-120"/>
              </a:rPr>
              <a:t>受损部位形成保护性屏障 </a:t>
            </a:r>
            <a:r>
              <a:rPr lang="ja-JP" altLang="en-US">
                <a:solidFill>
                  <a:srgbClr val="828282"/>
                </a:solidFill>
                <a:effectLst/>
                <a:latin typeface="Songti TC" panose="02010600040101010101" pitchFamily="2" charset="-120"/>
                <a:ea typeface="Songti TC" panose="02010600040101010101" pitchFamily="2" charset="-120"/>
              </a:rPr>
              <a:t>。 </a:t>
            </a:r>
            <a:endParaRPr lang="ja-JP" altLang="en-US">
              <a:latin typeface="Songti TC" panose="02010600040101010101" pitchFamily="2" charset="-120"/>
              <a:ea typeface="Songti TC" panose="02010600040101010101" pitchFamily="2" charset="-120"/>
            </a:endParaRPr>
          </a:p>
          <a:p>
            <a:pPr marL="0" indent="0">
              <a:buNone/>
            </a:pPr>
            <a:r>
              <a:rPr lang="en-US" altLang="ja-JP" dirty="0">
                <a:solidFill>
                  <a:srgbClr val="0070C0"/>
                </a:solidFill>
                <a:effectLst/>
                <a:latin typeface="Songti TC" panose="02010600040101010101" pitchFamily="2" charset="-120"/>
                <a:ea typeface="Songti TC" panose="02010600040101010101" pitchFamily="2" charset="-120"/>
              </a:rPr>
              <a:t>4. </a:t>
            </a:r>
            <a:r>
              <a:rPr lang="ja-JP" altLang="en-US">
                <a:solidFill>
                  <a:srgbClr val="0070C0"/>
                </a:solidFill>
                <a:effectLst/>
                <a:latin typeface="Songti TC" panose="02010600040101010101" pitchFamily="2" charset="-120"/>
                <a:ea typeface="Songti TC" panose="02010600040101010101" pitchFamily="2" charset="-120"/>
              </a:rPr>
              <a:t>物质代谢和营养作用 </a:t>
            </a:r>
          </a:p>
          <a:p>
            <a:r>
              <a:rPr lang="ja-JP" altLang="en-US">
                <a:solidFill>
                  <a:srgbClr val="232323"/>
                </a:solidFill>
                <a:effectLst/>
                <a:latin typeface="Songti TC" panose="02010600040101010101" pitchFamily="2" charset="-120"/>
                <a:ea typeface="Songti TC" panose="02010600040101010101" pitchFamily="2" charset="-120"/>
              </a:rPr>
              <a:t>在脑组织中 ，星形胶质细胞的血管周足与毛细血管的表面紧密相贴，并以突起连接神经元，可 以转运营养物质和某些代谢产物。 另外， 神 经胶质细 胞还 产生神经营养因子</a:t>
            </a:r>
            <a:r>
              <a:rPr lang="zh-CN" altLang="en-US" dirty="0">
                <a:solidFill>
                  <a:srgbClr val="232323"/>
                </a:solidFill>
                <a:effectLst/>
                <a:latin typeface="Songti TC" panose="02010600040101010101" pitchFamily="2" charset="-120"/>
                <a:ea typeface="Songti TC" panose="02010600040101010101" pitchFamily="2" charset="-120"/>
              </a:rPr>
              <a:t>。</a:t>
            </a:r>
            <a:r>
              <a:rPr lang="ja-JP" altLang="en-US">
                <a:solidFill>
                  <a:srgbClr val="232323"/>
                </a:solidFill>
                <a:effectLst/>
                <a:latin typeface="Songti TC" panose="02010600040101010101" pitchFamily="2" charset="-120"/>
                <a:ea typeface="Songti TC" panose="02010600040101010101" pitchFamily="2" charset="-120"/>
              </a:rPr>
              <a:t> </a:t>
            </a:r>
          </a:p>
          <a:p>
            <a:br>
              <a:rPr lang="ja-JP" altLang="en-US">
                <a:solidFill>
                  <a:srgbClr val="232323"/>
                </a:solidFill>
                <a:effectLst/>
                <a:latin typeface="Songti TC" panose="02010600040101010101" pitchFamily="2" charset="-120"/>
                <a:ea typeface="Songti TC" panose="02010600040101010101" pitchFamily="2" charset="-120"/>
              </a:rPr>
            </a:br>
            <a:endParaRPr lang="ja-JP" altLang="en-US">
              <a:latin typeface="Songti TC" panose="02010600040101010101" pitchFamily="2" charset="-120"/>
              <a:ea typeface="Songti TC" panose="02010600040101010101" pitchFamily="2" charset="-120"/>
            </a:endParaRPr>
          </a:p>
          <a:p>
            <a:br>
              <a:rPr lang="ja-JP" altLang="en-US">
                <a:solidFill>
                  <a:srgbClr val="666666"/>
                </a:solidFill>
                <a:effectLst/>
                <a:latin typeface="Songti TC" panose="02010600040101010101" pitchFamily="2" charset="-120"/>
                <a:ea typeface="Songti TC" panose="02010600040101010101" pitchFamily="2" charset="-120"/>
              </a:rPr>
            </a:br>
            <a:endParaRPr lang="ja-JP" altLang="en-US">
              <a:latin typeface="Songti TC" panose="02010600040101010101" pitchFamily="2" charset="-120"/>
              <a:ea typeface="Songti TC" panose="02010600040101010101" pitchFamily="2" charset="-120"/>
            </a:endParaRPr>
          </a:p>
          <a:p>
            <a:endParaRPr lang="en-US" dirty="0">
              <a:latin typeface="Songti TC" panose="02010600040101010101" pitchFamily="2" charset="-120"/>
              <a:ea typeface="Songti TC" panose="02010600040101010101" pitchFamily="2" charset="-120"/>
            </a:endParaRPr>
          </a:p>
        </p:txBody>
      </p:sp>
      <p:sp>
        <p:nvSpPr>
          <p:cNvPr id="4" name="Title 3"/>
          <p:cNvSpPr>
            <a:spLocks noGrp="1"/>
          </p:cNvSpPr>
          <p:nvPr>
            <p:ph type="title"/>
          </p:nvPr>
        </p:nvSpPr>
        <p:spPr/>
        <p:txBody>
          <a:bodyPr/>
          <a:lstStyle/>
          <a:p>
            <a:r>
              <a:rPr lang="ja-JP" altLang="en-US" sz="3200">
                <a:latin typeface="Songti TC" panose="02010600040101010101" pitchFamily="2" charset="-120"/>
                <a:ea typeface="Songti TC" panose="02010600040101010101" pitchFamily="2" charset="-120"/>
              </a:rPr>
              <a:t>神经胶质细胞的功能 </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6"/>
          <p:cNvPicPr>
            <a:picLocks noChangeAspect="1"/>
          </p:cNvPicPr>
          <p:nvPr/>
        </p:nvPicPr>
        <p:blipFill>
          <a:blip r:embed="rId3" cstate="screen"/>
          <a:stretch>
            <a:fillRect/>
          </a:stretch>
        </p:blipFill>
        <p:spPr>
          <a:xfrm>
            <a:off x="5239265" y="2142677"/>
            <a:ext cx="6952735" cy="4015527"/>
          </a:xfrm>
          <a:prstGeom prst="rect">
            <a:avLst/>
          </a:prstGeom>
        </p:spPr>
      </p:pic>
      <p:sp>
        <p:nvSpPr>
          <p:cNvPr id="4" name="Content Placeholder 3"/>
          <p:cNvSpPr txBox="1">
            <a:spLocks noGrp="1"/>
          </p:cNvSpPr>
          <p:nvPr>
            <p:ph sz="quarter" idx="10"/>
          </p:nvPr>
        </p:nvSpPr>
        <p:spPr>
          <a:xfrm>
            <a:off x="226215" y="2291078"/>
            <a:ext cx="5223114" cy="3706527"/>
          </a:xfrm>
          <a:prstGeom prst="rect">
            <a:avLst/>
          </a:prstGeom>
          <a:noFill/>
        </p:spPr>
        <p:txBody>
          <a:bodyPr wrap="square">
            <a:spAutoFit/>
          </a:bodyPr>
          <a:lstStyle/>
          <a:p>
            <a:r>
              <a:rPr lang="ja-JP" altLang="en-US" sz="2200">
                <a:latin typeface="Songti TC" panose="02010600040101010101" pitchFamily="2" charset="-120"/>
                <a:ea typeface="Songti TC" panose="02010600040101010101" pitchFamily="2" charset="-120"/>
              </a:rPr>
              <a:t>脑的两侧被称为两个 半 球 </a:t>
            </a:r>
            <a:r>
              <a:rPr lang="en-US" altLang="ja-JP" sz="2200" dirty="0">
                <a:latin typeface="Songti TC" panose="02010600040101010101" pitchFamily="2" charset="-120"/>
                <a:ea typeface="Songti TC" panose="02010600040101010101" pitchFamily="2" charset="-120"/>
              </a:rPr>
              <a:t>( </a:t>
            </a:r>
            <a:r>
              <a:rPr lang="en-US" sz="2200" dirty="0">
                <a:latin typeface="Songti TC" panose="02010600040101010101" pitchFamily="2" charset="-120"/>
                <a:ea typeface="Songti TC" panose="02010600040101010101" pitchFamily="2" charset="-120"/>
              </a:rPr>
              <a:t>hemisphere)</a:t>
            </a:r>
            <a:r>
              <a:rPr lang="zh-CN" altLang="en-US" sz="2200" dirty="0">
                <a:latin typeface="Songti TC" panose="02010600040101010101" pitchFamily="2" charset="-120"/>
                <a:ea typeface="Songti TC" panose="02010600040101010101" pitchFamily="2" charset="-120"/>
              </a:rPr>
              <a:t>，</a:t>
            </a:r>
            <a:r>
              <a:rPr lang="ja-JP" altLang="en-US" sz="2200">
                <a:latin typeface="Songti TC" panose="02010600040101010101" pitchFamily="2" charset="-120"/>
                <a:ea typeface="Songti TC" panose="02010600040101010101" pitchFamily="2" charset="-120"/>
              </a:rPr>
              <a:t>包括</a:t>
            </a:r>
            <a:r>
              <a:rPr lang="en-US" altLang="ja-JP" sz="2200" dirty="0">
                <a:latin typeface="Songti TC" panose="02010600040101010101" pitchFamily="2" charset="-120"/>
                <a:ea typeface="Songti TC" panose="02010600040101010101" pitchFamily="2" charset="-120"/>
              </a:rPr>
              <a:t>: </a:t>
            </a:r>
            <a:r>
              <a:rPr lang="ja-JP" altLang="en-US" sz="2200">
                <a:latin typeface="Songti TC" panose="02010600040101010101" pitchFamily="2" charset="-120"/>
                <a:ea typeface="Songti TC" panose="02010600040101010101" pitchFamily="2" charset="-120"/>
              </a:rPr>
              <a:t>大脑皮质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cerebral cortex)、 </a:t>
            </a:r>
            <a:r>
              <a:rPr lang="ja-JP" altLang="en-US" sz="2200">
                <a:latin typeface="Songti TC" panose="02010600040101010101" pitchFamily="2" charset="-120"/>
                <a:ea typeface="Songti TC" panose="02010600040101010101" pitchFamily="2" charset="-120"/>
              </a:rPr>
              <a:t>基底节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basal ganglia)、 </a:t>
            </a:r>
            <a:r>
              <a:rPr lang="ja-JP" altLang="en-US" sz="2200">
                <a:latin typeface="Songti TC" panose="02010600040101010101" pitchFamily="2" charset="-120"/>
                <a:ea typeface="Songti TC" panose="02010600040101010101" pitchFamily="2" charset="-120"/>
              </a:rPr>
              <a:t>海马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hippoca</a:t>
            </a:r>
            <a:r>
              <a:rPr lang="en-US" altLang="zh-CN" sz="2200" dirty="0">
                <a:latin typeface="Songti TC" panose="02010600040101010101" pitchFamily="2" charset="-120"/>
                <a:ea typeface="Songti TC" panose="02010600040101010101" pitchFamily="2" charset="-120"/>
              </a:rPr>
              <a:t>m</a:t>
            </a:r>
            <a:r>
              <a:rPr lang="en-US" sz="2200" dirty="0">
                <a:latin typeface="Songti TC" panose="02010600040101010101" pitchFamily="2" charset="-120"/>
                <a:ea typeface="Songti TC" panose="02010600040101010101" pitchFamily="2" charset="-120"/>
              </a:rPr>
              <a:t>pus)、 </a:t>
            </a:r>
            <a:r>
              <a:rPr lang="ja-JP" altLang="en-US" sz="2200">
                <a:latin typeface="Songti TC" panose="02010600040101010101" pitchFamily="2" charset="-120"/>
                <a:ea typeface="Songti TC" panose="02010600040101010101" pitchFamily="2" charset="-120"/>
              </a:rPr>
              <a:t>杏仁核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amygdala)、 </a:t>
            </a:r>
            <a:r>
              <a:rPr lang="ja-JP" altLang="en-US" sz="2200">
                <a:latin typeface="Songti TC" panose="02010600040101010101" pitchFamily="2" charset="-120"/>
                <a:ea typeface="Songti TC" panose="02010600040101010101" pitchFamily="2" charset="-120"/>
              </a:rPr>
              <a:t>丘脑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thalamus)、 </a:t>
            </a:r>
            <a:r>
              <a:rPr lang="ja-JP" altLang="en-US" sz="2200">
                <a:latin typeface="Songti TC" panose="02010600040101010101" pitchFamily="2" charset="-120"/>
                <a:ea typeface="Songti TC" panose="02010600040101010101" pitchFamily="2" charset="-120"/>
              </a:rPr>
              <a:t>下丘脑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hypothalamus)、 </a:t>
            </a:r>
            <a:r>
              <a:rPr lang="ja-JP" altLang="en-US" sz="2200">
                <a:latin typeface="Songti TC" panose="02010600040101010101" pitchFamily="2" charset="-120"/>
                <a:ea typeface="Songti TC" panose="02010600040101010101" pitchFamily="2" charset="-120"/>
              </a:rPr>
              <a:t>小脑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cerebellum)、 </a:t>
            </a:r>
            <a:r>
              <a:rPr lang="ja-JP" altLang="en-US" sz="2200">
                <a:latin typeface="Songti TC" panose="02010600040101010101" pitchFamily="2" charset="-120"/>
                <a:ea typeface="Songti TC" panose="02010600040101010101" pitchFamily="2" charset="-120"/>
              </a:rPr>
              <a:t>中脑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midbrain)、 </a:t>
            </a:r>
            <a:r>
              <a:rPr lang="ja-JP" altLang="en-US" sz="2200">
                <a:latin typeface="Songti TC" panose="02010600040101010101" pitchFamily="2" charset="-120"/>
                <a:ea typeface="Songti TC" panose="02010600040101010101" pitchFamily="2" charset="-120"/>
              </a:rPr>
              <a:t>脑桥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pons) </a:t>
            </a:r>
            <a:r>
              <a:rPr lang="ja-JP" altLang="en-US" sz="2200">
                <a:latin typeface="Songti TC" panose="02010600040101010101" pitchFamily="2" charset="-120"/>
                <a:ea typeface="Songti TC" panose="02010600040101010101" pitchFamily="2" charset="-120"/>
              </a:rPr>
              <a:t>和延髓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medulla</a:t>
            </a:r>
            <a:r>
              <a:rPr lang="zh-CN" altLang="en-US" sz="2200" dirty="0">
                <a:latin typeface="Songti TC" panose="02010600040101010101" pitchFamily="2" charset="-120"/>
                <a:ea typeface="Songti TC" panose="02010600040101010101" pitchFamily="2" charset="-120"/>
              </a:rPr>
              <a:t> </a:t>
            </a:r>
            <a:r>
              <a:rPr lang="en-US" altLang="zh-CN" sz="2200" dirty="0">
                <a:latin typeface="Songti TC" panose="02010600040101010101" pitchFamily="2" charset="-120"/>
                <a:ea typeface="Songti TC" panose="02010600040101010101" pitchFamily="2" charset="-120"/>
              </a:rPr>
              <a:t>oblongata</a:t>
            </a:r>
            <a:r>
              <a:rPr lang="en-US" sz="2200" dirty="0">
                <a:latin typeface="Songti TC" panose="02010600040101010101" pitchFamily="2" charset="-120"/>
                <a:ea typeface="Songti TC" panose="02010600040101010101" pitchFamily="2" charset="-120"/>
              </a:rPr>
              <a:t>)。 </a:t>
            </a:r>
          </a:p>
          <a:p>
            <a:endParaRPr lang="en-US" sz="2200" dirty="0">
              <a:latin typeface="Songti TC" panose="02010600040101010101" pitchFamily="2" charset="-120"/>
              <a:ea typeface="Songti TC" panose="02010600040101010101" pitchFamily="2" charset="-120"/>
            </a:endParaRPr>
          </a:p>
          <a:p>
            <a:r>
              <a:rPr lang="ja-JP" altLang="en-US" sz="2200">
                <a:latin typeface="Songti TC" panose="02010600040101010101" pitchFamily="2" charset="-120"/>
                <a:ea typeface="Songti TC" panose="02010600040101010101" pitchFamily="2" charset="-120"/>
              </a:rPr>
              <a:t>脑干</a:t>
            </a:r>
            <a:r>
              <a:rPr lang="zh-CN" altLang="en-US" sz="2200" dirty="0">
                <a:latin typeface="Songti TC" panose="02010600040101010101" pitchFamily="2" charset="-120"/>
                <a:ea typeface="Songti TC" panose="02010600040101010101" pitchFamily="2" charset="-120"/>
              </a:rPr>
              <a:t>（</a:t>
            </a:r>
            <a:r>
              <a:rPr lang="en-US" altLang="zh-CN" sz="2200" dirty="0">
                <a:latin typeface="Songti TC" panose="02010600040101010101" pitchFamily="2" charset="-120"/>
                <a:ea typeface="Songti TC" panose="02010600040101010101" pitchFamily="2" charset="-120"/>
              </a:rPr>
              <a:t>brain</a:t>
            </a:r>
            <a:r>
              <a:rPr lang="zh-CN" altLang="en-US" sz="2200" dirty="0">
                <a:latin typeface="Songti TC" panose="02010600040101010101" pitchFamily="2" charset="-120"/>
                <a:ea typeface="Songti TC" panose="02010600040101010101" pitchFamily="2" charset="-120"/>
              </a:rPr>
              <a:t> </a:t>
            </a:r>
            <a:r>
              <a:rPr lang="en-US" altLang="zh-CN" sz="2200" dirty="0">
                <a:latin typeface="Songti TC" panose="02010600040101010101" pitchFamily="2" charset="-120"/>
                <a:ea typeface="Songti TC" panose="02010600040101010101" pitchFamily="2" charset="-120"/>
              </a:rPr>
              <a:t>stem)</a:t>
            </a:r>
            <a:r>
              <a:rPr lang="zh-CN" altLang="en-US" sz="2200" dirty="0">
                <a:latin typeface="Songti TC" panose="02010600040101010101" pitchFamily="2" charset="-120"/>
                <a:ea typeface="Songti TC" panose="02010600040101010101" pitchFamily="2" charset="-120"/>
              </a:rPr>
              <a:t>由延髓、脑桥和中脑组成。</a:t>
            </a:r>
            <a:endParaRPr lang="en-US" altLang="ja-JP" sz="2200" dirty="0">
              <a:latin typeface="Songti TC" panose="02010600040101010101" pitchFamily="2" charset="-120"/>
              <a:ea typeface="Songti TC" panose="02010600040101010101" pitchFamily="2" charset="-120"/>
            </a:endParaRPr>
          </a:p>
        </p:txBody>
      </p:sp>
      <p:sp>
        <p:nvSpPr>
          <p:cNvPr id="3" name="Title 2"/>
          <p:cNvSpPr>
            <a:spLocks noGrp="1"/>
          </p:cNvSpPr>
          <p:nvPr>
            <p:ph type="title"/>
          </p:nvPr>
        </p:nvSpPr>
        <p:spPr/>
        <p:txBody>
          <a:bodyPr/>
          <a:lstStyle/>
          <a:p>
            <a:r>
              <a:rPr lang="en-US" dirty="0" err="1"/>
              <a:t>CNS的结构</a:t>
            </a:r>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pPr marL="0" indent="0">
              <a:buNone/>
            </a:pPr>
            <a:r>
              <a:rPr lang="en-US" altLang="ja-JP" sz="1800" dirty="0">
                <a:solidFill>
                  <a:srgbClr val="0070C0"/>
                </a:solidFill>
                <a:effectLst/>
                <a:latin typeface="Times"/>
              </a:rPr>
              <a:t>5. </a:t>
            </a:r>
            <a:r>
              <a:rPr lang="ja-JP" altLang="en-US" sz="1800">
                <a:solidFill>
                  <a:srgbClr val="0070C0"/>
                </a:solidFill>
                <a:effectLst/>
                <a:latin typeface="HiddenHorzOCR"/>
              </a:rPr>
              <a:t>免疫应答反应 </a:t>
            </a:r>
            <a:endParaRPr lang="ja-JP" altLang="en-US">
              <a:solidFill>
                <a:srgbClr val="0070C0"/>
              </a:solidFill>
            </a:endParaRPr>
          </a:p>
          <a:p>
            <a:r>
              <a:rPr lang="ja-JP" altLang="en-US" sz="1800">
                <a:solidFill>
                  <a:srgbClr val="3F3F3F"/>
                </a:solidFill>
                <a:effectLst/>
                <a:latin typeface="HiddenHorzOCR"/>
              </a:rPr>
              <a:t>星形胶质细</a:t>
            </a:r>
            <a:r>
              <a:rPr lang="ja-JP" altLang="en-US" sz="1800">
                <a:solidFill>
                  <a:srgbClr val="232323"/>
                </a:solidFill>
                <a:effectLst/>
                <a:latin typeface="HiddenHorzOCR"/>
              </a:rPr>
              <a:t>胞</a:t>
            </a:r>
            <a:r>
              <a:rPr lang="ja-JP" altLang="en-US" sz="1800">
                <a:solidFill>
                  <a:srgbClr val="3F3F3F"/>
                </a:solidFill>
                <a:latin typeface="HiddenHorzOCR"/>
              </a:rPr>
              <a:t>是</a:t>
            </a:r>
            <a:r>
              <a:rPr lang="ja-JP" altLang="en-US" sz="1800">
                <a:solidFill>
                  <a:srgbClr val="3F3F3F"/>
                </a:solidFill>
                <a:effectLst/>
                <a:latin typeface="HiddenHorzOCR"/>
              </a:rPr>
              <a:t>中枢</a:t>
            </a:r>
            <a:r>
              <a:rPr lang="ja-JP" altLang="en-US" sz="1800">
                <a:solidFill>
                  <a:srgbClr val="232323"/>
                </a:solidFill>
                <a:effectLst/>
                <a:latin typeface="HiddenHorzOCR"/>
              </a:rPr>
              <a:t>的抗原</a:t>
            </a:r>
            <a:r>
              <a:rPr lang="ja-JP" altLang="en-US" sz="1800">
                <a:solidFill>
                  <a:srgbClr val="3F3F3F"/>
                </a:solidFill>
                <a:effectLst/>
                <a:latin typeface="HiddenHorzOCR"/>
              </a:rPr>
              <a:t>呈递细</a:t>
            </a:r>
            <a:r>
              <a:rPr lang="ja-JP" altLang="en-US" sz="1800">
                <a:solidFill>
                  <a:srgbClr val="232323"/>
                </a:solidFill>
                <a:effectLst/>
                <a:latin typeface="HiddenHorzOCR"/>
              </a:rPr>
              <a:t>胞</a:t>
            </a:r>
            <a:r>
              <a:rPr lang="ja-JP" altLang="en-US" sz="1800">
                <a:solidFill>
                  <a:srgbClr val="727272"/>
                </a:solidFill>
                <a:effectLst/>
                <a:latin typeface="HiddenHorzOCR"/>
              </a:rPr>
              <a:t>。 </a:t>
            </a:r>
            <a:r>
              <a:rPr lang="ja-JP" altLang="en-US" sz="1800">
                <a:solidFill>
                  <a:srgbClr val="232323"/>
                </a:solidFill>
                <a:effectLst/>
                <a:latin typeface="HiddenHorzOCR"/>
              </a:rPr>
              <a:t>另外，小胶质细胞具有分化 </a:t>
            </a:r>
            <a:r>
              <a:rPr lang="ja-JP" altLang="en-US" sz="1800">
                <a:solidFill>
                  <a:srgbClr val="606060"/>
                </a:solidFill>
                <a:effectLst/>
                <a:latin typeface="HiddenHorzOCR"/>
              </a:rPr>
              <a:t>、 </a:t>
            </a:r>
            <a:r>
              <a:rPr lang="ja-JP" altLang="en-US" sz="1800">
                <a:solidFill>
                  <a:srgbClr val="333333"/>
                </a:solidFill>
                <a:effectLst/>
                <a:latin typeface="HiddenHorzOCR"/>
              </a:rPr>
              <a:t>增殖 </a:t>
            </a:r>
            <a:r>
              <a:rPr lang="ja-JP" altLang="en-US" sz="1800">
                <a:solidFill>
                  <a:srgbClr val="606060"/>
                </a:solidFill>
                <a:effectLst/>
                <a:latin typeface="HiddenHorzOCR"/>
              </a:rPr>
              <a:t>、 </a:t>
            </a:r>
            <a:r>
              <a:rPr lang="ja-JP" altLang="en-US" sz="1800">
                <a:solidFill>
                  <a:srgbClr val="3F3F3F"/>
                </a:solidFill>
                <a:effectLst/>
                <a:latin typeface="HiddenHorzOCR"/>
              </a:rPr>
              <a:t>吞噬 </a:t>
            </a:r>
            <a:r>
              <a:rPr lang="ja-JP" altLang="en-US" sz="1800">
                <a:solidFill>
                  <a:srgbClr val="606060"/>
                </a:solidFill>
                <a:effectLst/>
                <a:latin typeface="HiddenHorzOCR"/>
              </a:rPr>
              <a:t>、 </a:t>
            </a:r>
            <a:r>
              <a:rPr lang="ja-JP" altLang="en-US" sz="1800">
                <a:solidFill>
                  <a:srgbClr val="3F3F3F"/>
                </a:solidFill>
                <a:effectLst/>
                <a:latin typeface="HiddenHorzOCR"/>
              </a:rPr>
              <a:t>迁移及分泌免疫细胞因子的功能，又是免疫细</a:t>
            </a:r>
            <a:r>
              <a:rPr lang="ja-JP" altLang="en-US" sz="1800">
                <a:solidFill>
                  <a:srgbClr val="232323"/>
                </a:solidFill>
                <a:effectLst/>
                <a:latin typeface="HiddenHorzOCR"/>
              </a:rPr>
              <a:t>胞因</a:t>
            </a:r>
            <a:r>
              <a:rPr lang="ja-JP" altLang="en-US" sz="1800">
                <a:solidFill>
                  <a:srgbClr val="3F3F3F"/>
                </a:solidFill>
                <a:effectLst/>
                <a:latin typeface="HiddenHorzOCR"/>
              </a:rPr>
              <a:t>子的</a:t>
            </a:r>
            <a:r>
              <a:rPr lang="ja-JP" altLang="en-US" sz="1800">
                <a:solidFill>
                  <a:srgbClr val="232323"/>
                </a:solidFill>
                <a:effectLst/>
                <a:latin typeface="HiddenHorzOCR"/>
              </a:rPr>
              <a:t>靶细胞 </a:t>
            </a:r>
            <a:r>
              <a:rPr lang="ja-JP" altLang="en-US" sz="1800">
                <a:solidFill>
                  <a:srgbClr val="606060"/>
                </a:solidFill>
                <a:effectLst/>
                <a:latin typeface="HiddenHorzOCR"/>
              </a:rPr>
              <a:t>。 </a:t>
            </a:r>
            <a:endParaRPr lang="en-US" altLang="ja-JP" sz="1800" dirty="0">
              <a:solidFill>
                <a:srgbClr val="606060"/>
              </a:solidFill>
              <a:effectLst/>
              <a:latin typeface="HiddenHorzOCR"/>
            </a:endParaRPr>
          </a:p>
          <a:p>
            <a:pPr marL="0" indent="0">
              <a:buNone/>
            </a:pPr>
            <a:r>
              <a:rPr lang="en-US" altLang="ja-JP" sz="1800" dirty="0">
                <a:solidFill>
                  <a:srgbClr val="0070C0"/>
                </a:solidFill>
                <a:effectLst/>
                <a:latin typeface="Times"/>
              </a:rPr>
              <a:t>6. </a:t>
            </a:r>
            <a:r>
              <a:rPr lang="ja-JP" altLang="en-US" sz="1800">
                <a:solidFill>
                  <a:srgbClr val="0070C0"/>
                </a:solidFill>
                <a:effectLst/>
                <a:latin typeface="HiddenHorzOCR"/>
              </a:rPr>
              <a:t>维持离子平衡作用 </a:t>
            </a:r>
            <a:endParaRPr lang="ja-JP" altLang="en-US">
              <a:solidFill>
                <a:srgbClr val="0070C0"/>
              </a:solidFill>
            </a:endParaRPr>
          </a:p>
          <a:p>
            <a:r>
              <a:rPr lang="ja-JP" altLang="en-US" sz="1800">
                <a:solidFill>
                  <a:srgbClr val="333333"/>
                </a:solidFill>
                <a:effectLst/>
                <a:latin typeface="HiddenHorzOCR"/>
              </a:rPr>
              <a:t>星形胶质细胞可以通过钠泵</a:t>
            </a:r>
            <a:r>
              <a:rPr lang="en-US" altLang="ja-JP" sz="1800" dirty="0">
                <a:solidFill>
                  <a:srgbClr val="333333"/>
                </a:solidFill>
                <a:effectLst/>
                <a:latin typeface="HiddenHorzOCR"/>
              </a:rPr>
              <a:t>(</a:t>
            </a:r>
            <a:r>
              <a:rPr lang="en-US" sz="1800" dirty="0">
                <a:solidFill>
                  <a:srgbClr val="333333"/>
                </a:solidFill>
                <a:effectLst/>
                <a:latin typeface="HiddenHorzOCR"/>
              </a:rPr>
              <a:t>K+/Na</a:t>
            </a:r>
            <a:r>
              <a:rPr lang="ja-JP" altLang="en-US" sz="1800">
                <a:solidFill>
                  <a:srgbClr val="333333"/>
                </a:solidFill>
                <a:effectLst/>
                <a:latin typeface="HiddenHorzOCR"/>
              </a:rPr>
              <a:t>十交换</a:t>
            </a:r>
            <a:r>
              <a:rPr lang="en-US" altLang="ja-JP" sz="1800" dirty="0">
                <a:solidFill>
                  <a:srgbClr val="333333"/>
                </a:solidFill>
                <a:effectLst/>
                <a:latin typeface="HiddenHorzOCR"/>
              </a:rPr>
              <a:t>)</a:t>
            </a:r>
            <a:r>
              <a:rPr lang="ja-JP" altLang="en-US" sz="1800">
                <a:solidFill>
                  <a:srgbClr val="333333"/>
                </a:solidFill>
                <a:effectLst/>
                <a:latin typeface="HiddenHorzOCR"/>
              </a:rPr>
              <a:t>活动，将神经活动导致的细胞外高浓度 </a:t>
            </a:r>
            <a:r>
              <a:rPr lang="en-US" sz="1800" dirty="0">
                <a:solidFill>
                  <a:srgbClr val="333333"/>
                </a:solidFill>
                <a:effectLst/>
                <a:latin typeface="HiddenHorzOCR"/>
              </a:rPr>
              <a:t>K</a:t>
            </a:r>
            <a:r>
              <a:rPr lang="en-US" altLang="zh-CN" sz="1800" dirty="0">
                <a:solidFill>
                  <a:srgbClr val="333333"/>
                </a:solidFill>
                <a:latin typeface="HiddenHorzOCR"/>
              </a:rPr>
              <a:t>+</a:t>
            </a:r>
            <a:r>
              <a:rPr lang="ja-JP" altLang="en-US" sz="1800">
                <a:solidFill>
                  <a:srgbClr val="333333"/>
                </a:solidFill>
                <a:effectLst/>
                <a:latin typeface="HiddenHorzOCR"/>
              </a:rPr>
              <a:t>泵入神经胶质细胞内， </a:t>
            </a:r>
            <a:endParaRPr lang="ja-JP" altLang="en-US"/>
          </a:p>
          <a:p>
            <a:pPr marL="0" indent="0">
              <a:buNone/>
            </a:pPr>
            <a:r>
              <a:rPr lang="ja-JP" altLang="en-US" sz="1800">
                <a:solidFill>
                  <a:srgbClr val="232323"/>
                </a:solidFill>
                <a:effectLst/>
                <a:latin typeface="HiddenHorzOCR"/>
              </a:rPr>
              <a:t>同时通过缝隙连接扩散到其他细胞，</a:t>
            </a:r>
            <a:r>
              <a:rPr lang="ja-JP" altLang="en-US" sz="1800">
                <a:solidFill>
                  <a:srgbClr val="3F3F3F"/>
                </a:solidFill>
                <a:effectLst/>
                <a:latin typeface="HiddenHorzOCR"/>
              </a:rPr>
              <a:t>保证神经元的正常活动 </a:t>
            </a:r>
            <a:r>
              <a:rPr lang="ja-JP" altLang="en-US" sz="1800">
                <a:solidFill>
                  <a:srgbClr val="727272"/>
                </a:solidFill>
                <a:effectLst/>
                <a:latin typeface="HiddenHorzOCR"/>
              </a:rPr>
              <a:t>。 </a:t>
            </a:r>
            <a:r>
              <a:rPr lang="ja-JP" altLang="en-US" sz="1800">
                <a:solidFill>
                  <a:srgbClr val="3F3F3F"/>
                </a:solidFill>
                <a:effectLst/>
                <a:latin typeface="HiddenHorzOCR"/>
              </a:rPr>
              <a:t>另外，星形胶质 </a:t>
            </a:r>
            <a:r>
              <a:rPr lang="ja-JP" altLang="en-US" sz="1800">
                <a:solidFill>
                  <a:srgbClr val="232323"/>
                </a:solidFill>
                <a:effectLst/>
                <a:latin typeface="HiddenHorzOCR"/>
              </a:rPr>
              <a:t>细 胞还可以进行 </a:t>
            </a:r>
            <a:r>
              <a:rPr lang="en-US" sz="1800" dirty="0">
                <a:solidFill>
                  <a:srgbClr val="232323"/>
                </a:solidFill>
                <a:effectLst/>
                <a:latin typeface="HiddenHorzOCR"/>
              </a:rPr>
              <a:t>HC0</a:t>
            </a:r>
            <a:r>
              <a:rPr lang="en-US" sz="1800" dirty="0">
                <a:solidFill>
                  <a:srgbClr val="3F3F3F"/>
                </a:solidFill>
                <a:effectLst/>
                <a:latin typeface="HiddenHorzOCR"/>
              </a:rPr>
              <a:t>3-</a:t>
            </a:r>
            <a:r>
              <a:rPr lang="en-US" sz="1800" dirty="0">
                <a:solidFill>
                  <a:srgbClr val="232323"/>
                </a:solidFill>
                <a:effectLst/>
                <a:latin typeface="HiddenHorzOCR"/>
              </a:rPr>
              <a:t>/Cl</a:t>
            </a:r>
            <a:r>
              <a:rPr lang="en-US" altLang="zh-CN" sz="1800" dirty="0">
                <a:solidFill>
                  <a:srgbClr val="3F3F3F"/>
                </a:solidFill>
                <a:latin typeface="HiddenHorzOCR"/>
              </a:rPr>
              <a:t>-</a:t>
            </a:r>
            <a:r>
              <a:rPr lang="ja-JP" altLang="en-US" sz="1800">
                <a:solidFill>
                  <a:srgbClr val="3F3F3F"/>
                </a:solidFill>
                <a:effectLst/>
                <a:latin typeface="HiddenHorzOCR"/>
              </a:rPr>
              <a:t>交</a:t>
            </a:r>
            <a:r>
              <a:rPr lang="ja-JP" altLang="en-US" sz="1800">
                <a:solidFill>
                  <a:srgbClr val="232323"/>
                </a:solidFill>
                <a:effectLst/>
                <a:latin typeface="HiddenHorzOCR"/>
              </a:rPr>
              <a:t>换</a:t>
            </a:r>
            <a:r>
              <a:rPr lang="ja-JP" altLang="en-US" sz="1800">
                <a:solidFill>
                  <a:srgbClr val="606060"/>
                </a:solidFill>
                <a:effectLst/>
                <a:latin typeface="HiddenHorzOCR"/>
              </a:rPr>
              <a:t>。</a:t>
            </a:r>
            <a:endParaRPr lang="en-US" altLang="ja-JP" sz="1800" dirty="0">
              <a:solidFill>
                <a:srgbClr val="606060"/>
              </a:solidFill>
              <a:effectLst/>
              <a:latin typeface="HiddenHorzOCR"/>
            </a:endParaRPr>
          </a:p>
          <a:p>
            <a:pPr marL="0" indent="0">
              <a:buNone/>
            </a:pPr>
            <a:r>
              <a:rPr lang="en-US" altLang="ja-JP" sz="1800" dirty="0">
                <a:solidFill>
                  <a:srgbClr val="0070C0"/>
                </a:solidFill>
                <a:effectLst/>
                <a:latin typeface="Times"/>
              </a:rPr>
              <a:t>7. </a:t>
            </a:r>
            <a:r>
              <a:rPr lang="ja-JP" altLang="en-US" sz="1800">
                <a:solidFill>
                  <a:srgbClr val="0070C0"/>
                </a:solidFill>
                <a:effectLst/>
                <a:latin typeface="HiddenHorzOCR"/>
              </a:rPr>
              <a:t>对神经递质的调节 </a:t>
            </a:r>
            <a:endParaRPr lang="ja-JP" altLang="en-US" sz="1600">
              <a:solidFill>
                <a:srgbClr val="0070C0"/>
              </a:solidFill>
            </a:endParaRPr>
          </a:p>
          <a:p>
            <a:r>
              <a:rPr lang="ja-JP" altLang="en-US" sz="1800">
                <a:solidFill>
                  <a:srgbClr val="333333"/>
                </a:solidFill>
                <a:effectLst/>
                <a:latin typeface="HiddenHorzOCR"/>
              </a:rPr>
              <a:t>首先，胶质细胞可以摄取及储藏递质</a:t>
            </a:r>
            <a:r>
              <a:rPr lang="ja-JP" altLang="en-US" sz="1800">
                <a:solidFill>
                  <a:srgbClr val="606060"/>
                </a:solidFill>
                <a:effectLst/>
                <a:latin typeface="HiddenHorzOCR"/>
              </a:rPr>
              <a:t>。 </a:t>
            </a:r>
            <a:r>
              <a:rPr lang="ja-JP" altLang="en-US" sz="1800">
                <a:solidFill>
                  <a:srgbClr val="333333"/>
                </a:solidFill>
                <a:effectLst/>
                <a:latin typeface="HiddenHorzOCR"/>
              </a:rPr>
              <a:t>其次，神经元兴奋时，可以引起附近的神经胶质细胞去极化，从而将其存储的递质重新释放</a:t>
            </a:r>
            <a:r>
              <a:rPr lang="ja-JP" altLang="en-US" sz="1800">
                <a:solidFill>
                  <a:srgbClr val="606060"/>
                </a:solidFill>
                <a:effectLst/>
                <a:latin typeface="HiddenHorzOCR"/>
              </a:rPr>
              <a:t>。 </a:t>
            </a:r>
            <a:r>
              <a:rPr lang="ja-JP" altLang="en-US" sz="1800">
                <a:solidFill>
                  <a:srgbClr val="232323"/>
                </a:solidFill>
                <a:effectLst/>
                <a:latin typeface="HiddenHorzOCR"/>
              </a:rPr>
              <a:t>再次， </a:t>
            </a:r>
            <a:r>
              <a:rPr lang="ja-JP" altLang="en-US" sz="1800">
                <a:solidFill>
                  <a:srgbClr val="3F3F3F"/>
                </a:solidFill>
                <a:effectLst/>
                <a:latin typeface="HiddenHorzOCR"/>
              </a:rPr>
              <a:t>星形</a:t>
            </a:r>
            <a:r>
              <a:rPr lang="ja-JP" altLang="en-US" sz="1800">
                <a:solidFill>
                  <a:srgbClr val="232323"/>
                </a:solidFill>
                <a:effectLst/>
                <a:latin typeface="HiddenHorzOCR"/>
              </a:rPr>
              <a:t>胶质细胞在谷氨酸和 </a:t>
            </a:r>
            <a:r>
              <a:rPr lang="en-US" sz="1800" dirty="0">
                <a:solidFill>
                  <a:srgbClr val="232323"/>
                </a:solidFill>
                <a:effectLst/>
                <a:latin typeface="HiddenHorzOCR"/>
              </a:rPr>
              <a:t>GABA </a:t>
            </a:r>
            <a:r>
              <a:rPr lang="ja-JP" altLang="en-US" sz="1800">
                <a:solidFill>
                  <a:srgbClr val="232323"/>
                </a:solidFill>
                <a:effectLst/>
                <a:latin typeface="HiddenHorzOCR"/>
              </a:rPr>
              <a:t>代谢 </a:t>
            </a:r>
            <a:r>
              <a:rPr lang="ja-JP" altLang="en-US" sz="1800">
                <a:solidFill>
                  <a:srgbClr val="606060"/>
                </a:solidFill>
                <a:effectLst/>
                <a:latin typeface="HiddenHorzOCR"/>
              </a:rPr>
              <a:t>、 </a:t>
            </a:r>
            <a:r>
              <a:rPr lang="ja-JP" altLang="en-US" sz="1800">
                <a:solidFill>
                  <a:srgbClr val="3F3F3F"/>
                </a:solidFill>
                <a:effectLst/>
                <a:latin typeface="HiddenHorzOCR"/>
              </a:rPr>
              <a:t>互相转</a:t>
            </a:r>
            <a:r>
              <a:rPr lang="ja-JP" altLang="en-US" sz="1800">
                <a:solidFill>
                  <a:srgbClr val="232323"/>
                </a:solidFill>
                <a:effectLst/>
                <a:latin typeface="HiddenHorzOCR"/>
              </a:rPr>
              <a:t>化中发挥关键作用</a:t>
            </a:r>
            <a:r>
              <a:rPr lang="ja-JP" altLang="en-US" sz="1800">
                <a:solidFill>
                  <a:srgbClr val="828282"/>
                </a:solidFill>
                <a:effectLst/>
                <a:latin typeface="HiddenHorzOCR"/>
              </a:rPr>
              <a:t>。 </a:t>
            </a:r>
            <a:endParaRPr lang="en-US" altLang="ja-JP" sz="1800" dirty="0">
              <a:solidFill>
                <a:srgbClr val="828282"/>
              </a:solidFill>
              <a:latin typeface="HiddenHorzOCR"/>
            </a:endParaRPr>
          </a:p>
          <a:p>
            <a:pPr marL="0" indent="0">
              <a:buNone/>
            </a:pPr>
            <a:r>
              <a:rPr lang="en-US" altLang="ja-JP" sz="1800" dirty="0">
                <a:solidFill>
                  <a:srgbClr val="0070C0"/>
                </a:solidFill>
                <a:effectLst/>
                <a:latin typeface="Times"/>
              </a:rPr>
              <a:t>8. </a:t>
            </a:r>
            <a:r>
              <a:rPr lang="ja-JP" altLang="en-US" sz="1800">
                <a:solidFill>
                  <a:srgbClr val="0070C0"/>
                </a:solidFill>
                <a:effectLst/>
                <a:latin typeface="HiddenHorzOCR"/>
              </a:rPr>
              <a:t>合成神经活性物质 </a:t>
            </a:r>
            <a:endParaRPr lang="ja-JP" altLang="en-US" sz="1400">
              <a:solidFill>
                <a:srgbClr val="0070C0"/>
              </a:solidFill>
            </a:endParaRPr>
          </a:p>
          <a:p>
            <a:r>
              <a:rPr lang="ja-JP" altLang="en-US" sz="1800">
                <a:solidFill>
                  <a:srgbClr val="333333"/>
                </a:solidFill>
                <a:effectLst/>
                <a:latin typeface="HiddenHorzOCR"/>
              </a:rPr>
              <a:t>星形胶质细胞能合成和分泌神经营养因子和细胞因子等神经活性物质，前者包括神经生长因子、成纤维 </a:t>
            </a:r>
            <a:r>
              <a:rPr lang="ja-JP" altLang="en-US" sz="1800">
                <a:solidFill>
                  <a:srgbClr val="232323"/>
                </a:solidFill>
                <a:effectLst/>
                <a:latin typeface="HiddenHorzOCR"/>
              </a:rPr>
              <a:t>细胞生长因子 </a:t>
            </a:r>
            <a:r>
              <a:rPr lang="ja-JP" altLang="en-US" sz="1800">
                <a:solidFill>
                  <a:srgbClr val="3F3F3F"/>
                </a:solidFill>
                <a:effectLst/>
                <a:latin typeface="HiddenHorzOCR"/>
              </a:rPr>
              <a:t>、</a:t>
            </a:r>
            <a:r>
              <a:rPr lang="ja-JP" altLang="en-US" sz="1800">
                <a:solidFill>
                  <a:srgbClr val="232323"/>
                </a:solidFill>
                <a:effectLst/>
                <a:latin typeface="HiddenHorzOCR"/>
              </a:rPr>
              <a:t>胶质源性神</a:t>
            </a:r>
            <a:r>
              <a:rPr lang="ja-JP" altLang="en-US" sz="1800">
                <a:solidFill>
                  <a:srgbClr val="3F3F3F"/>
                </a:solidFill>
                <a:effectLst/>
                <a:latin typeface="HiddenHorzOCR"/>
              </a:rPr>
              <a:t>经营养因子 </a:t>
            </a:r>
            <a:r>
              <a:rPr lang="ja-JP" altLang="en-US" sz="1800">
                <a:solidFill>
                  <a:srgbClr val="606060"/>
                </a:solidFill>
                <a:effectLst/>
                <a:latin typeface="HiddenHorzOCR"/>
              </a:rPr>
              <a:t>、 </a:t>
            </a:r>
            <a:r>
              <a:rPr lang="ja-JP" altLang="en-US" sz="1800">
                <a:solidFill>
                  <a:srgbClr val="333333"/>
                </a:solidFill>
                <a:effectLst/>
                <a:latin typeface="HiddenHorzOCR"/>
              </a:rPr>
              <a:t>胰岛素样因子等</a:t>
            </a:r>
            <a:r>
              <a:rPr lang="en-US" altLang="ja-JP" sz="1800" dirty="0">
                <a:solidFill>
                  <a:srgbClr val="333333"/>
                </a:solidFill>
                <a:effectLst/>
                <a:latin typeface="HiddenHorzOCR"/>
              </a:rPr>
              <a:t>;</a:t>
            </a:r>
            <a:r>
              <a:rPr lang="ja-JP" altLang="en-US" sz="1800">
                <a:solidFill>
                  <a:srgbClr val="333333"/>
                </a:solidFill>
                <a:effectLst/>
                <a:latin typeface="HiddenHorzOCR"/>
              </a:rPr>
              <a:t>后者包括多种白细胞介素 </a:t>
            </a:r>
            <a:r>
              <a:rPr lang="ja-JP" altLang="en-US" sz="1800">
                <a:solidFill>
                  <a:srgbClr val="606060"/>
                </a:solidFill>
                <a:effectLst/>
                <a:latin typeface="HiddenHorzOCR"/>
              </a:rPr>
              <a:t>、 </a:t>
            </a:r>
            <a:r>
              <a:rPr lang="en-US" sz="1800" dirty="0">
                <a:solidFill>
                  <a:srgbClr val="232323"/>
                </a:solidFill>
                <a:effectLst/>
                <a:latin typeface="HiddenHorzOCR"/>
              </a:rPr>
              <a:t>Y­ </a:t>
            </a:r>
            <a:r>
              <a:rPr lang="ja-JP" altLang="en-US" sz="1800">
                <a:solidFill>
                  <a:srgbClr val="232323"/>
                </a:solidFill>
                <a:effectLst/>
                <a:latin typeface="HiddenHorzOCR"/>
              </a:rPr>
              <a:t>干扰素 </a:t>
            </a:r>
            <a:r>
              <a:rPr lang="ja-JP" altLang="en-US" sz="1800">
                <a:solidFill>
                  <a:srgbClr val="3F3F3F"/>
                </a:solidFill>
                <a:effectLst/>
                <a:latin typeface="HiddenHorzOCR"/>
              </a:rPr>
              <a:t>、 </a:t>
            </a:r>
            <a:r>
              <a:rPr lang="ja-JP" altLang="en-US" sz="1800">
                <a:solidFill>
                  <a:srgbClr val="232323"/>
                </a:solidFill>
                <a:effectLst/>
                <a:latin typeface="HiddenHorzOCR"/>
              </a:rPr>
              <a:t>前列腺素等 </a:t>
            </a:r>
            <a:r>
              <a:rPr lang="ja-JP" altLang="en-US" sz="1800">
                <a:solidFill>
                  <a:srgbClr val="606060"/>
                </a:solidFill>
                <a:effectLst/>
                <a:latin typeface="HiddenHorzOCR"/>
              </a:rPr>
              <a:t>。 </a:t>
            </a:r>
            <a:endParaRPr lang="ja-JP" altLang="en-US" sz="1400"/>
          </a:p>
          <a:p>
            <a:endParaRPr lang="ja-JP" altLang="en-US" sz="1600"/>
          </a:p>
          <a:p>
            <a:pPr marL="0" indent="0">
              <a:buNone/>
            </a:pPr>
            <a:r>
              <a:rPr lang="ja-JP" altLang="en-US" sz="1800">
                <a:solidFill>
                  <a:srgbClr val="606060"/>
                </a:solidFill>
                <a:effectLst/>
                <a:latin typeface="HiddenHorzOCR"/>
              </a:rPr>
              <a:t> </a:t>
            </a:r>
            <a:endParaRPr lang="ja-JP" altLang="en-US"/>
          </a:p>
          <a:p>
            <a:endParaRPr lang="ja-JP" altLang="en-US"/>
          </a:p>
          <a:p>
            <a:endParaRPr lang="en-US" dirty="0"/>
          </a:p>
        </p:txBody>
      </p:sp>
      <p:sp>
        <p:nvSpPr>
          <p:cNvPr id="4" name="Title 3"/>
          <p:cNvSpPr>
            <a:spLocks noGrp="1"/>
          </p:cNvSpPr>
          <p:nvPr>
            <p:ph type="title"/>
          </p:nvPr>
        </p:nvSpPr>
        <p:spPr/>
        <p:txBody>
          <a:bodyPr/>
          <a:lstStyle/>
          <a:p>
            <a:r>
              <a:rPr lang="ja-JP" altLang="en-US" sz="3200">
                <a:latin typeface="Songti TC" panose="02010600040101010101" pitchFamily="2" charset="-120"/>
                <a:ea typeface="Songti TC" panose="02010600040101010101" pitchFamily="2" charset="-120"/>
              </a:rPr>
              <a:t>神经胶质细胞的功能 </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lnSpcReduction="10000"/>
          </a:bodyPr>
          <a:lstStyle/>
          <a:p>
            <a:r>
              <a:rPr lang="en-US" altLang="ja-JP" sz="1800" dirty="0">
                <a:solidFill>
                  <a:srgbClr val="0070C0"/>
                </a:solidFill>
                <a:effectLst/>
                <a:latin typeface="Times"/>
              </a:rPr>
              <a:t>9. </a:t>
            </a:r>
            <a:r>
              <a:rPr lang="ja-JP" altLang="en-US" sz="1800">
                <a:solidFill>
                  <a:srgbClr val="0070C0"/>
                </a:solidFill>
                <a:effectLst/>
                <a:latin typeface="HiddenHorzOCR"/>
              </a:rPr>
              <a:t>神经干细胞功能 </a:t>
            </a:r>
            <a:endParaRPr lang="ja-JP" altLang="en-US">
              <a:solidFill>
                <a:srgbClr val="0070C0"/>
              </a:solidFill>
            </a:endParaRPr>
          </a:p>
          <a:p>
            <a:r>
              <a:rPr lang="ja-JP" altLang="en-US" sz="1800">
                <a:solidFill>
                  <a:srgbClr val="232323"/>
                </a:solidFill>
                <a:effectLst/>
                <a:latin typeface="HiddenHorzOCR"/>
              </a:rPr>
              <a:t>在室管膜下区的 </a:t>
            </a:r>
            <a:r>
              <a:rPr lang="ja-JP" altLang="en-US" sz="1800">
                <a:solidFill>
                  <a:srgbClr val="606060"/>
                </a:solidFill>
                <a:effectLst/>
                <a:latin typeface="HiddenHorzOCR"/>
              </a:rPr>
              <a:t>一 </a:t>
            </a:r>
            <a:r>
              <a:rPr lang="ja-JP" altLang="en-US" sz="1800">
                <a:solidFill>
                  <a:srgbClr val="333333"/>
                </a:solidFill>
                <a:effectLst/>
                <a:latin typeface="HiddenHorzOCR"/>
              </a:rPr>
              <a:t>层原始的 </a:t>
            </a:r>
            <a:r>
              <a:rPr lang="ja-JP" altLang="en-US" sz="1800">
                <a:solidFill>
                  <a:srgbClr val="606060"/>
                </a:solidFill>
                <a:effectLst/>
                <a:latin typeface="HiddenHorzOCR"/>
              </a:rPr>
              <a:t>、 </a:t>
            </a:r>
            <a:r>
              <a:rPr lang="ja-JP" altLang="en-US" sz="1800">
                <a:solidFill>
                  <a:srgbClr val="333333"/>
                </a:solidFill>
                <a:effectLst/>
                <a:latin typeface="HiddenHorzOCR"/>
              </a:rPr>
              <a:t>有分裂活性的干细胞，在成年期仍保留产生神经元 </a:t>
            </a:r>
            <a:r>
              <a:rPr lang="ja-JP" altLang="en-US" sz="1800">
                <a:solidFill>
                  <a:srgbClr val="606060"/>
                </a:solidFill>
                <a:effectLst/>
                <a:latin typeface="HiddenHorzOCR"/>
              </a:rPr>
              <a:t>、 </a:t>
            </a:r>
            <a:r>
              <a:rPr lang="ja-JP" altLang="en-US" sz="1800">
                <a:solidFill>
                  <a:srgbClr val="3F3F3F"/>
                </a:solidFill>
                <a:effectLst/>
                <a:latin typeface="HiddenHorzOCR"/>
              </a:rPr>
              <a:t>星形胶质 </a:t>
            </a:r>
            <a:r>
              <a:rPr lang="ja-JP" altLang="en-US" sz="1800">
                <a:solidFill>
                  <a:srgbClr val="232323"/>
                </a:solidFill>
                <a:effectLst/>
                <a:latin typeface="HiddenHorzOCR"/>
              </a:rPr>
              <a:t>细胞和少 </a:t>
            </a:r>
            <a:r>
              <a:rPr lang="ja-JP" altLang="en-US" sz="1800">
                <a:solidFill>
                  <a:srgbClr val="3F3F3F"/>
                </a:solidFill>
                <a:effectLst/>
                <a:latin typeface="HiddenHorzOCR"/>
              </a:rPr>
              <a:t>突 </a:t>
            </a:r>
            <a:r>
              <a:rPr lang="ja-JP" altLang="en-US" sz="1800">
                <a:solidFill>
                  <a:srgbClr val="232323"/>
                </a:solidFill>
                <a:effectLst/>
                <a:latin typeface="HiddenHorzOCR"/>
              </a:rPr>
              <a:t>胶质细胞的能力</a:t>
            </a:r>
            <a:r>
              <a:rPr lang="ja-JP" altLang="en-US" sz="1800">
                <a:solidFill>
                  <a:srgbClr val="606060"/>
                </a:solidFill>
                <a:effectLst/>
                <a:latin typeface="HiddenHorzOCR"/>
              </a:rPr>
              <a:t>。</a:t>
            </a:r>
            <a:endParaRPr lang="en-US" altLang="ja-JP" sz="1800" dirty="0">
              <a:solidFill>
                <a:srgbClr val="606060"/>
              </a:solidFill>
              <a:effectLst/>
              <a:latin typeface="HiddenHorzOCR"/>
            </a:endParaRPr>
          </a:p>
          <a:p>
            <a:endParaRPr lang="en-US" sz="1800" dirty="0">
              <a:solidFill>
                <a:srgbClr val="606060"/>
              </a:solidFill>
              <a:latin typeface="HiddenHorzOCR"/>
            </a:endParaRPr>
          </a:p>
          <a:p>
            <a:r>
              <a:rPr lang="en-US" altLang="ja-JP" sz="1800" dirty="0">
                <a:solidFill>
                  <a:srgbClr val="0070C0"/>
                </a:solidFill>
                <a:effectLst/>
                <a:latin typeface="Times"/>
              </a:rPr>
              <a:t>10. </a:t>
            </a:r>
            <a:r>
              <a:rPr lang="ja-JP" altLang="en-US" sz="1800">
                <a:solidFill>
                  <a:srgbClr val="0070C0"/>
                </a:solidFill>
                <a:effectLst/>
                <a:latin typeface="HiddenHorzOCR"/>
              </a:rPr>
              <a:t>对神经元功能的调制</a:t>
            </a:r>
            <a:br>
              <a:rPr lang="ja-JP" altLang="en-US" sz="1800">
                <a:solidFill>
                  <a:srgbClr val="232323"/>
                </a:solidFill>
                <a:effectLst/>
                <a:latin typeface="HiddenHorzOCR"/>
              </a:rPr>
            </a:br>
            <a:r>
              <a:rPr lang="ja-JP" altLang="en-US" sz="1800">
                <a:solidFill>
                  <a:srgbClr val="232323"/>
                </a:solidFill>
                <a:effectLst/>
                <a:latin typeface="HiddenHorzOCR"/>
              </a:rPr>
              <a:t>谷</a:t>
            </a:r>
            <a:r>
              <a:rPr lang="ja-JP" altLang="en-US" sz="1800">
                <a:solidFill>
                  <a:srgbClr val="3F3F3F"/>
                </a:solidFill>
                <a:effectLst/>
                <a:latin typeface="HiddenHorzOCR"/>
              </a:rPr>
              <a:t>氨酸能神经元活动的增强可使邻</a:t>
            </a:r>
            <a:r>
              <a:rPr lang="ja-JP" altLang="en-US" sz="1800">
                <a:solidFill>
                  <a:srgbClr val="232323"/>
                </a:solidFill>
                <a:effectLst/>
                <a:latin typeface="HiddenHorzOCR"/>
              </a:rPr>
              <a:t>近的神</a:t>
            </a:r>
            <a:r>
              <a:rPr lang="ja-JP" altLang="en-US" sz="1800">
                <a:solidFill>
                  <a:srgbClr val="3F3F3F"/>
                </a:solidFill>
                <a:effectLst/>
                <a:latin typeface="HiddenHorzOCR"/>
              </a:rPr>
              <a:t>经胶质</a:t>
            </a:r>
            <a:r>
              <a:rPr lang="ja-JP" altLang="en-US" sz="1800">
                <a:solidFill>
                  <a:srgbClr val="232323"/>
                </a:solidFill>
                <a:effectLst/>
                <a:latin typeface="HiddenHorzOCR"/>
              </a:rPr>
              <a:t>细胞释放</a:t>
            </a:r>
            <a:r>
              <a:rPr lang="en-US" sz="1800" dirty="0">
                <a:solidFill>
                  <a:srgbClr val="353535"/>
                </a:solidFill>
                <a:effectLst/>
                <a:latin typeface="Times"/>
              </a:rPr>
              <a:t>ATP , </a:t>
            </a:r>
            <a:r>
              <a:rPr lang="ja-JP" altLang="en-US" sz="1800">
                <a:solidFill>
                  <a:srgbClr val="353535"/>
                </a:solidFill>
                <a:effectLst/>
                <a:latin typeface="HiddenHorzOCR"/>
              </a:rPr>
              <a:t>以防止神经元的过度兴奋，而且</a:t>
            </a:r>
            <a:r>
              <a:rPr lang="ja-JP" altLang="en-US" sz="1800">
                <a:solidFill>
                  <a:srgbClr val="5E5E5E"/>
                </a:solidFill>
                <a:effectLst/>
                <a:latin typeface="HiddenHorzOCR"/>
              </a:rPr>
              <a:t>星形</a:t>
            </a:r>
            <a:r>
              <a:rPr lang="ja-JP" altLang="en-US" sz="1800">
                <a:solidFill>
                  <a:srgbClr val="353535"/>
                </a:solidFill>
                <a:effectLst/>
                <a:latin typeface="HiddenHorzOCR"/>
              </a:rPr>
              <a:t>胶质细胞也可通过释放 </a:t>
            </a:r>
            <a:r>
              <a:rPr lang="en-US" sz="1800" dirty="0">
                <a:solidFill>
                  <a:srgbClr val="353535"/>
                </a:solidFill>
                <a:effectLst/>
                <a:latin typeface="HiddenHorzOCR"/>
              </a:rPr>
              <a:t>D- </a:t>
            </a:r>
            <a:r>
              <a:rPr lang="ja-JP" altLang="en-US" sz="1800">
                <a:solidFill>
                  <a:srgbClr val="353535"/>
                </a:solidFill>
                <a:effectLst/>
                <a:latin typeface="HiddenHorzOCR"/>
              </a:rPr>
              <a:t>丝氨酸，帮助产生长时程增强 </a:t>
            </a:r>
            <a:r>
              <a:rPr lang="en-US" altLang="ja-JP" sz="1800" dirty="0">
                <a:solidFill>
                  <a:srgbClr val="353535"/>
                </a:solidFill>
                <a:effectLst/>
                <a:latin typeface="HiddenHorzOCR"/>
              </a:rPr>
              <a:t>(</a:t>
            </a:r>
            <a:r>
              <a:rPr lang="en-US" sz="1800" dirty="0">
                <a:solidFill>
                  <a:srgbClr val="353535"/>
                </a:solidFill>
                <a:effectLst/>
                <a:latin typeface="HiddenHorzOCR"/>
              </a:rPr>
              <a:t>LTP)</a:t>
            </a:r>
            <a:r>
              <a:rPr lang="ja-JP" altLang="en-US" sz="1800">
                <a:solidFill>
                  <a:srgbClr val="353535"/>
                </a:solidFill>
                <a:effectLst/>
                <a:latin typeface="HiddenHorzOCR"/>
              </a:rPr>
              <a:t>反应， 影响脑的高级功能活动</a:t>
            </a:r>
            <a:r>
              <a:rPr lang="ja-JP" altLang="en-US" sz="1800">
                <a:solidFill>
                  <a:srgbClr val="777777"/>
                </a:solidFill>
                <a:effectLst/>
                <a:latin typeface="HiddenHorzOCR"/>
              </a:rPr>
              <a:t>。 </a:t>
            </a:r>
            <a:endParaRPr lang="en-US" altLang="ja-JP" sz="1800" dirty="0">
              <a:solidFill>
                <a:srgbClr val="777777"/>
              </a:solidFill>
              <a:effectLst/>
              <a:latin typeface="HiddenHorzOCR"/>
            </a:endParaRPr>
          </a:p>
          <a:p>
            <a:endParaRPr lang="en-US" altLang="ja-JP" sz="1800" dirty="0">
              <a:solidFill>
                <a:srgbClr val="777777"/>
              </a:solidFill>
              <a:latin typeface="HiddenHorzOCR"/>
            </a:endParaRPr>
          </a:p>
          <a:p>
            <a:r>
              <a:rPr lang="en-US" altLang="ja-JP" sz="1800" dirty="0">
                <a:solidFill>
                  <a:srgbClr val="0070C0"/>
                </a:solidFill>
                <a:effectLst/>
                <a:latin typeface="Times"/>
              </a:rPr>
              <a:t>11. </a:t>
            </a:r>
            <a:r>
              <a:rPr lang="ja-JP" altLang="en-US" sz="1800">
                <a:solidFill>
                  <a:srgbClr val="0070C0"/>
                </a:solidFill>
                <a:effectLst/>
                <a:latin typeface="HiddenHorzOCR"/>
              </a:rPr>
              <a:t>星形胶质细胞的”可兴奋性” </a:t>
            </a:r>
            <a:endParaRPr lang="ja-JP" altLang="en-US">
              <a:solidFill>
                <a:srgbClr val="0070C0"/>
              </a:solidFill>
            </a:endParaRPr>
          </a:p>
          <a:p>
            <a:r>
              <a:rPr lang="ja-JP" altLang="en-US" sz="1800">
                <a:solidFill>
                  <a:srgbClr val="353535"/>
                </a:solidFill>
                <a:effectLst/>
                <a:latin typeface="HiddenHorzOCR"/>
              </a:rPr>
              <a:t>星形胶质细胞间不仅以缝隙连接方式形成合胞体，而且被激活后能产生胞内钙波，通过第</a:t>
            </a:r>
            <a:r>
              <a:rPr lang="ja-JP" altLang="en-US" sz="1800">
                <a:solidFill>
                  <a:srgbClr val="5E5E5E"/>
                </a:solidFill>
                <a:effectLst/>
                <a:latin typeface="HiddenHorzOCR"/>
              </a:rPr>
              <a:t>二</a:t>
            </a:r>
            <a:r>
              <a:rPr lang="ja-JP" altLang="en-US" sz="1800">
                <a:solidFill>
                  <a:srgbClr val="353535"/>
                </a:solidFill>
                <a:effectLst/>
                <a:latin typeface="HiddenHorzOCR"/>
              </a:rPr>
              <a:t>信使</a:t>
            </a:r>
            <a:r>
              <a:rPr lang="en-US" altLang="ja-JP" sz="1800" dirty="0">
                <a:solidFill>
                  <a:srgbClr val="353535"/>
                </a:solidFill>
                <a:effectLst/>
                <a:latin typeface="HiddenHorzOCR"/>
              </a:rPr>
              <a:t>(</a:t>
            </a:r>
            <a:r>
              <a:rPr lang="ja-JP" altLang="en-US" sz="1800">
                <a:solidFill>
                  <a:srgbClr val="353535"/>
                </a:solidFill>
                <a:effectLst/>
                <a:latin typeface="HiddenHorzOCR"/>
              </a:rPr>
              <a:t>如 </a:t>
            </a:r>
            <a:r>
              <a:rPr lang="en-US" sz="1800" dirty="0">
                <a:solidFill>
                  <a:srgbClr val="353535"/>
                </a:solidFill>
                <a:effectLst/>
                <a:latin typeface="HiddenHorzOCR"/>
              </a:rPr>
              <a:t>IP3) </a:t>
            </a:r>
            <a:r>
              <a:rPr lang="ja-JP" altLang="en-US" sz="1800">
                <a:solidFill>
                  <a:srgbClr val="353535"/>
                </a:solidFill>
                <a:effectLst/>
                <a:latin typeface="HiddenHorzOCR"/>
              </a:rPr>
              <a:t>介导经缝 隙连接扩散而在细胞间进行传播，甚至在与神经元间形成的缝隙连接进行传播 </a:t>
            </a:r>
            <a:r>
              <a:rPr lang="ja-JP" altLang="en-US" sz="1800">
                <a:solidFill>
                  <a:srgbClr val="5E5E5E"/>
                </a:solidFill>
                <a:effectLst/>
                <a:latin typeface="HiddenHorzOCR"/>
              </a:rPr>
              <a:t>。</a:t>
            </a:r>
            <a:endParaRPr lang="ja-JP" altLang="en-US"/>
          </a:p>
          <a:p>
            <a:endParaRPr lang="ja-JP" altLang="en-US"/>
          </a:p>
          <a:p>
            <a:r>
              <a:rPr lang="en-US" altLang="ja-JP" sz="1800" dirty="0">
                <a:solidFill>
                  <a:srgbClr val="0070C0"/>
                </a:solidFill>
                <a:effectLst/>
                <a:latin typeface="Times"/>
              </a:rPr>
              <a:t>12. </a:t>
            </a:r>
            <a:r>
              <a:rPr lang="ja-JP" altLang="en-US" sz="1800">
                <a:solidFill>
                  <a:srgbClr val="0070C0"/>
                </a:solidFill>
                <a:effectLst/>
                <a:latin typeface="HiddenHorzOCR"/>
              </a:rPr>
              <a:t>胶质细胞突触可塑性与学习记忆 </a:t>
            </a:r>
            <a:endParaRPr lang="ja-JP" altLang="en-US">
              <a:solidFill>
                <a:srgbClr val="0070C0"/>
              </a:solidFill>
            </a:endParaRPr>
          </a:p>
          <a:p>
            <a:r>
              <a:rPr lang="ja-JP" altLang="en-US" sz="1800">
                <a:solidFill>
                  <a:srgbClr val="353535"/>
                </a:solidFill>
                <a:effectLst/>
                <a:latin typeface="HiddenHorzOCR"/>
              </a:rPr>
              <a:t>在海马脑片 </a:t>
            </a:r>
            <a:r>
              <a:rPr lang="en-US" sz="1800" dirty="0">
                <a:solidFill>
                  <a:srgbClr val="353535"/>
                </a:solidFill>
                <a:effectLst/>
                <a:latin typeface="HiddenHorzOCR"/>
              </a:rPr>
              <a:t>CAI </a:t>
            </a:r>
            <a:r>
              <a:rPr lang="ja-JP" altLang="en-US" sz="1800">
                <a:solidFill>
                  <a:srgbClr val="353535"/>
                </a:solidFill>
                <a:effectLst/>
                <a:latin typeface="HiddenHorzOCR"/>
              </a:rPr>
              <a:t>区 </a:t>
            </a:r>
            <a:r>
              <a:rPr lang="en-US" sz="1800" dirty="0">
                <a:solidFill>
                  <a:srgbClr val="353535"/>
                </a:solidFill>
                <a:effectLst/>
                <a:latin typeface="HiddenHorzOCR"/>
              </a:rPr>
              <a:t>NG2 </a:t>
            </a:r>
            <a:r>
              <a:rPr lang="ja-JP" altLang="en-US" sz="1800">
                <a:solidFill>
                  <a:srgbClr val="353535"/>
                </a:solidFill>
                <a:effectLst/>
                <a:latin typeface="HiddenHorzOCR"/>
              </a:rPr>
              <a:t>胶质细胞进行全细胞记录，</a:t>
            </a:r>
            <a:r>
              <a:rPr lang="en-US" sz="1800" dirty="0">
                <a:solidFill>
                  <a:srgbClr val="353535"/>
                </a:solidFill>
                <a:effectLst/>
                <a:latin typeface="HiddenHorzOCR"/>
              </a:rPr>
              <a:t>NG2 </a:t>
            </a:r>
            <a:r>
              <a:rPr lang="ja-JP" altLang="en-US" sz="1800">
                <a:solidFill>
                  <a:srgbClr val="353535"/>
                </a:solidFill>
                <a:effectLst/>
                <a:latin typeface="HiddenHorzOCR"/>
              </a:rPr>
              <a:t>胶质细胞诱导的快突触电流，且具有类似于神经元兴奋性突触的长时程增强 </a:t>
            </a:r>
            <a:r>
              <a:rPr lang="en-US" altLang="ja-JP" sz="1800" dirty="0">
                <a:solidFill>
                  <a:srgbClr val="353535"/>
                </a:solidFill>
                <a:effectLst/>
                <a:latin typeface="HiddenHorzOCR"/>
              </a:rPr>
              <a:t>(</a:t>
            </a:r>
            <a:r>
              <a:rPr lang="en-US" sz="1800" dirty="0">
                <a:solidFill>
                  <a:srgbClr val="353535"/>
                </a:solidFill>
                <a:effectLst/>
                <a:latin typeface="HiddenHorzOCR"/>
              </a:rPr>
              <a:t>LTP) </a:t>
            </a:r>
            <a:r>
              <a:rPr lang="ja-JP" altLang="en-US" sz="1800">
                <a:solidFill>
                  <a:srgbClr val="353535"/>
                </a:solidFill>
                <a:effectLst/>
                <a:latin typeface="HiddenHorzOCR"/>
              </a:rPr>
              <a:t>的活动依赖性变化</a:t>
            </a:r>
            <a:r>
              <a:rPr lang="ja-JP" altLang="en-US" sz="1800">
                <a:solidFill>
                  <a:srgbClr val="777777"/>
                </a:solidFill>
                <a:effectLst/>
                <a:latin typeface="HiddenHorzOCR"/>
              </a:rPr>
              <a:t>。此类活动与脑的记忆</a:t>
            </a:r>
            <a:r>
              <a:rPr lang="zh-CN" altLang="en-US" sz="1800" dirty="0">
                <a:solidFill>
                  <a:srgbClr val="777777"/>
                </a:solidFill>
                <a:effectLst/>
                <a:latin typeface="HiddenHorzOCR"/>
              </a:rPr>
              <a:t>、</a:t>
            </a:r>
            <a:r>
              <a:rPr lang="zh-CN" altLang="en-US" sz="1800">
                <a:solidFill>
                  <a:srgbClr val="777777"/>
                </a:solidFill>
                <a:effectLst/>
                <a:latin typeface="HiddenHorzOCR"/>
              </a:rPr>
              <a:t>信息储存有关。</a:t>
            </a:r>
            <a:endParaRPr lang="en-US" dirty="0"/>
          </a:p>
        </p:txBody>
      </p:sp>
      <p:sp>
        <p:nvSpPr>
          <p:cNvPr id="4" name="Title 3"/>
          <p:cNvSpPr>
            <a:spLocks noGrp="1"/>
          </p:cNvSpPr>
          <p:nvPr>
            <p:ph type="title"/>
          </p:nvPr>
        </p:nvSpPr>
        <p:spPr/>
        <p:txBody>
          <a:bodyPr/>
          <a:lstStyle/>
          <a:p>
            <a:r>
              <a:rPr lang="ja-JP" altLang="en-US" sz="3200">
                <a:latin typeface="Songti TC" panose="02010600040101010101" pitchFamily="2" charset="-120"/>
                <a:ea typeface="Songti TC" panose="02010600040101010101" pitchFamily="2" charset="-120"/>
              </a:rPr>
              <a:t>神经胶质细胞的功能 </a:t>
            </a:r>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3"/>
          <p:cNvSpPr>
            <a:spLocks noGrp="1" noChangeArrowheads="1"/>
          </p:cNvSpPr>
          <p:nvPr>
            <p:ph sz="quarter" idx="10"/>
          </p:nvPr>
        </p:nvSpPr>
        <p:spPr/>
        <p:txBody>
          <a:bodyPr>
            <a:normAutofit/>
          </a:bodyPr>
          <a:lstStyle/>
          <a:p>
            <a:pPr eaLnBrk="1" hangingPunct="1">
              <a:defRPr/>
            </a:pPr>
            <a:r>
              <a:rPr lang="en-US" altLang="zh-CN" sz="2400" dirty="0">
                <a:effectLst>
                  <a:outerShdw blurRad="38100" dist="38100" dir="2700000" algn="tl">
                    <a:srgbClr val="C0C0C0"/>
                  </a:outerShdw>
                </a:effectLst>
                <a:latin typeface="Arial" panose="020B0604020202020204" pitchFamily="34" charset="0"/>
              </a:rPr>
              <a:t>Provide supportive functions for neurons</a:t>
            </a:r>
          </a:p>
          <a:p>
            <a:pPr eaLnBrk="1" hangingPunct="1">
              <a:defRPr/>
            </a:pPr>
            <a:r>
              <a:rPr lang="en-US" altLang="zh-CN" sz="2400" dirty="0">
                <a:effectLst>
                  <a:outerShdw blurRad="38100" dist="38100" dir="2700000" algn="tl">
                    <a:srgbClr val="C0C0C0"/>
                  </a:outerShdw>
                </a:effectLst>
                <a:latin typeface="Arial" panose="020B0604020202020204" pitchFamily="34" charset="0"/>
              </a:rPr>
              <a:t>Cover </a:t>
            </a:r>
            <a:r>
              <a:rPr lang="en-US" altLang="zh-CN" sz="2400" dirty="0" err="1">
                <a:effectLst>
                  <a:outerShdw blurRad="38100" dist="38100" dir="2700000" algn="tl">
                    <a:srgbClr val="C0C0C0"/>
                  </a:outerShdw>
                </a:effectLst>
                <a:latin typeface="Arial" panose="020B0604020202020204" pitchFamily="34" charset="0"/>
              </a:rPr>
              <a:t>nonsynaptic</a:t>
            </a:r>
            <a:r>
              <a:rPr lang="en-US" altLang="zh-CN" sz="2400" dirty="0">
                <a:effectLst>
                  <a:outerShdw blurRad="38100" dist="38100" dir="2700000" algn="tl">
                    <a:srgbClr val="C0C0C0"/>
                  </a:outerShdw>
                </a:effectLst>
                <a:latin typeface="Arial" panose="020B0604020202020204" pitchFamily="34" charset="0"/>
              </a:rPr>
              <a:t> regions of the neurons</a:t>
            </a:r>
          </a:p>
        </p:txBody>
      </p:sp>
      <p:sp>
        <p:nvSpPr>
          <p:cNvPr id="152578" name="Rectangle 2"/>
          <p:cNvSpPr>
            <a:spLocks noGrp="1" noChangeArrowheads="1"/>
          </p:cNvSpPr>
          <p:nvPr>
            <p:ph type="title"/>
          </p:nvPr>
        </p:nvSpPr>
        <p:spPr/>
        <p:txBody>
          <a:bodyPr>
            <a:normAutofit fontScale="90000"/>
          </a:bodyPr>
          <a:lstStyle/>
          <a:p>
            <a:pPr algn="ctr" eaLnBrk="1" hangingPunct="1">
              <a:defRPr/>
            </a:pPr>
            <a:r>
              <a:rPr lang="en-US" altLang="zh-CN" sz="4000" b="1" dirty="0">
                <a:effectLst>
                  <a:outerShdw blurRad="38100" dist="38100" dir="2700000" algn="tl">
                    <a:srgbClr val="C0C0C0"/>
                  </a:outerShdw>
                </a:effectLst>
                <a:latin typeface="Dauphin" pitchFamily="18" charset="0"/>
              </a:rPr>
              <a:t>Supporting cells</a:t>
            </a:r>
            <a:endParaRPr lang="zh-CN" altLang="en-US" sz="4000" b="1" dirty="0">
              <a:effectLst>
                <a:outerShdw blurRad="38100" dist="38100" dir="2700000" algn="tl">
                  <a:srgbClr val="C0C0C0"/>
                </a:outerShdw>
              </a:effectLst>
              <a:latin typeface="Dauphin" pitchFamily="18" charset="0"/>
            </a:endParaRPr>
          </a:p>
        </p:txBody>
      </p:sp>
      <p:sp>
        <p:nvSpPr>
          <p:cNvPr id="14340" name="灯片编号占位符 3"/>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150D293-4887-46F6-9217-6004E98C066F}" type="slidenum">
              <a:rPr lang="zh-CN" altLang="en-US" sz="1400"/>
              <a:t>62</a:t>
            </a:fld>
            <a:endParaRPr lang="en-US" altLang="zh-CN" sz="1400"/>
          </a:p>
        </p:txBody>
      </p:sp>
      <p:pic>
        <p:nvPicPr>
          <p:cNvPr id="14341"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567" y="2528141"/>
            <a:ext cx="9458865" cy="411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156674" name="Rectangle 2"/>
          <p:cNvSpPr>
            <a:spLocks noGrp="1" noChangeArrowheads="1"/>
          </p:cNvSpPr>
          <p:nvPr>
            <p:ph type="title"/>
          </p:nvPr>
        </p:nvSpPr>
        <p:spPr/>
        <p:txBody>
          <a:bodyPr vert="horz" lIns="91440" tIns="45720" rIns="91440" bIns="45720" rtlCol="0" anchor="ctr">
            <a:normAutofit fontScale="90000"/>
          </a:bodyPr>
          <a:lstStyle/>
          <a:p>
            <a:pPr algn="ctr"/>
            <a:r>
              <a:rPr lang="en-US" altLang="zh-CN" sz="4000" b="1" dirty="0">
                <a:effectLst>
                  <a:outerShdw blurRad="38100" dist="38100" dir="2700000" algn="tl">
                    <a:srgbClr val="C0C0C0"/>
                  </a:outerShdw>
                </a:effectLst>
                <a:latin typeface="Dauphin" pitchFamily="18" charset="0"/>
              </a:rPr>
              <a:t>Connections in the brain</a:t>
            </a:r>
            <a:endParaRPr lang="zh-CN" altLang="en-US" sz="4000" b="1" dirty="0">
              <a:effectLst>
                <a:outerShdw blurRad="38100" dist="38100" dir="2700000" algn="tl">
                  <a:srgbClr val="C0C0C0"/>
                </a:outerShdw>
              </a:effectLst>
              <a:latin typeface="Dauphin" pitchFamily="18" charset="0"/>
            </a:endParaRPr>
          </a:p>
        </p:txBody>
      </p:sp>
      <p:sp>
        <p:nvSpPr>
          <p:cNvPr id="16388" name="灯片编号占位符 7"/>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69265F3-998B-405A-900B-52B0DE74C16A}" type="slidenum">
              <a:rPr lang="zh-CN" altLang="en-US" sz="1400"/>
              <a:t>63</a:t>
            </a:fld>
            <a:endParaRPr lang="en-US" altLang="zh-CN" sz="1400"/>
          </a:p>
        </p:txBody>
      </p:sp>
      <p:pic>
        <p:nvPicPr>
          <p:cNvPr id="16387"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3789363"/>
            <a:ext cx="15748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2325" y="1567533"/>
            <a:ext cx="4492625"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7050" y="2301876"/>
            <a:ext cx="3971925"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3"/>
          <p:cNvSpPr>
            <a:spLocks noGrp="1" noChangeArrowheads="1"/>
          </p:cNvSpPr>
          <p:nvPr>
            <p:ph sz="quarter" idx="10"/>
          </p:nvPr>
        </p:nvSpPr>
        <p:spPr/>
        <p:txBody>
          <a:bodyPr/>
          <a:lstStyle/>
          <a:p>
            <a:pPr eaLnBrk="1" hangingPunct="1">
              <a:defRPr/>
            </a:pPr>
            <a:r>
              <a:rPr lang="en-US" altLang="zh-CN" sz="2000" dirty="0">
                <a:solidFill>
                  <a:srgbClr val="1C1C1C"/>
                </a:solidFill>
                <a:effectLst>
                  <a:outerShdw blurRad="38100" dist="38100" dir="2700000" algn="tl">
                    <a:srgbClr val="C0C0C0"/>
                  </a:outerShdw>
                </a:effectLst>
                <a:latin typeface="Arial" panose="020B0604020202020204" pitchFamily="34" charset="0"/>
              </a:rPr>
              <a:t>Electric phenomena are associated with the transmission of information within the nervous system</a:t>
            </a:r>
          </a:p>
          <a:p>
            <a:pPr eaLnBrk="1" hangingPunct="1">
              <a:defRPr/>
            </a:pPr>
            <a:r>
              <a:rPr lang="en-US" altLang="zh-CN" sz="2000" dirty="0">
                <a:solidFill>
                  <a:srgbClr val="1C1C1C"/>
                </a:solidFill>
                <a:effectLst>
                  <a:outerShdw blurRad="38100" dist="38100" dir="2700000" algn="tl">
                    <a:srgbClr val="C0C0C0"/>
                  </a:outerShdw>
                </a:effectLst>
                <a:latin typeface="Arial" panose="020B0604020202020204" pitchFamily="34" charset="0"/>
              </a:rPr>
              <a:t>A neuron is an excitable cell -- a</a:t>
            </a:r>
            <a:r>
              <a:rPr lang="en-US" altLang="zh-CN" sz="2000" dirty="0">
                <a:effectLst>
                  <a:outerShdw blurRad="38100" dist="38100" dir="2700000" algn="tl">
                    <a:srgbClr val="C0C0C0"/>
                  </a:outerShdw>
                </a:effectLst>
                <a:latin typeface="Arial" panose="020B0604020202020204" pitchFamily="34" charset="0"/>
              </a:rPr>
              <a:t> </a:t>
            </a:r>
            <a:r>
              <a:rPr lang="en-US" altLang="zh-CN" sz="2000" i="1" dirty="0">
                <a:solidFill>
                  <a:srgbClr val="003399"/>
                </a:solidFill>
                <a:effectLst>
                  <a:outerShdw blurRad="38100" dist="38100" dir="2700000" algn="tl">
                    <a:srgbClr val="C0C0C0"/>
                  </a:outerShdw>
                </a:effectLst>
                <a:latin typeface="Arial" panose="020B0604020202020204" pitchFamily="34" charset="0"/>
              </a:rPr>
              <a:t>stimulus</a:t>
            </a:r>
            <a:r>
              <a:rPr lang="en-US" altLang="zh-CN" sz="2000" dirty="0">
                <a:effectLst>
                  <a:outerShdw blurRad="38100" dist="38100" dir="2700000" algn="tl">
                    <a:srgbClr val="C0C0C0"/>
                  </a:outerShdw>
                </a:effectLst>
                <a:latin typeface="Arial" panose="020B0604020202020204" pitchFamily="34" charset="0"/>
              </a:rPr>
              <a:t> </a:t>
            </a:r>
            <a:r>
              <a:rPr lang="en-US" altLang="zh-CN" sz="2000" dirty="0">
                <a:solidFill>
                  <a:srgbClr val="1C1C1C"/>
                </a:solidFill>
                <a:effectLst>
                  <a:outerShdw blurRad="38100" dist="38100" dir="2700000" algn="tl">
                    <a:srgbClr val="C0C0C0"/>
                  </a:outerShdw>
                </a:effectLst>
                <a:latin typeface="Arial" panose="020B0604020202020204" pitchFamily="34" charset="0"/>
              </a:rPr>
              <a:t>can disturb the distribution of electrical charge across the membrane</a:t>
            </a:r>
          </a:p>
          <a:p>
            <a:pPr eaLnBrk="1" hangingPunct="1">
              <a:defRPr/>
            </a:pPr>
            <a:endParaRPr lang="zh-CN" altLang="en-US" sz="2000" b="1" dirty="0">
              <a:effectLst>
                <a:outerShdw blurRad="38100" dist="38100" dir="2700000" algn="tl">
                  <a:srgbClr val="C0C0C0"/>
                </a:outerShdw>
              </a:effectLst>
              <a:latin typeface="Arial" panose="020B0604020202020204" pitchFamily="34" charset="0"/>
            </a:endParaRPr>
          </a:p>
        </p:txBody>
      </p:sp>
      <p:sp>
        <p:nvSpPr>
          <p:cNvPr id="158722" name="Rectangle 2"/>
          <p:cNvSpPr>
            <a:spLocks noGrp="1" noChangeArrowheads="1"/>
          </p:cNvSpPr>
          <p:nvPr>
            <p:ph type="title"/>
          </p:nvPr>
        </p:nvSpPr>
        <p:spPr/>
        <p:txBody>
          <a:bodyPr>
            <a:normAutofit fontScale="90000"/>
          </a:bodyPr>
          <a:lstStyle/>
          <a:p>
            <a:pPr algn="ctr" eaLnBrk="1" hangingPunct="1">
              <a:defRPr/>
            </a:pPr>
            <a:r>
              <a:rPr lang="en-US" altLang="zh-CN" sz="4000" b="1" dirty="0">
                <a:solidFill>
                  <a:srgbClr val="1C1C1C"/>
                </a:solidFill>
                <a:effectLst>
                  <a:outerShdw blurRad="38100" dist="38100" dir="2700000" algn="tl">
                    <a:srgbClr val="C0C0C0"/>
                  </a:outerShdw>
                </a:effectLst>
                <a:latin typeface="Dauphin" pitchFamily="18" charset="0"/>
              </a:rPr>
              <a:t>Nerve cell communication</a:t>
            </a:r>
            <a:endParaRPr lang="zh-CN" altLang="en-US" sz="4000" b="1" dirty="0">
              <a:solidFill>
                <a:srgbClr val="1C1C1C"/>
              </a:solidFill>
              <a:effectLst>
                <a:outerShdw blurRad="38100" dist="38100" dir="2700000" algn="tl">
                  <a:srgbClr val="C0C0C0"/>
                </a:outerShdw>
              </a:effectLst>
              <a:latin typeface="Dauphin" pitchFamily="18" charset="0"/>
            </a:endParaRPr>
          </a:p>
        </p:txBody>
      </p:sp>
      <p:sp>
        <p:nvSpPr>
          <p:cNvPr id="18437" name="灯片编号占位符 6"/>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C685A08-3280-4B28-A930-22191D70A840}" type="slidenum">
              <a:rPr lang="zh-CN" altLang="en-US" sz="1400"/>
              <a:t>64</a:t>
            </a:fld>
            <a:endParaRPr lang="en-US" altLang="zh-CN" sz="1400"/>
          </a:p>
        </p:txBody>
      </p:sp>
      <p:pic>
        <p:nvPicPr>
          <p:cNvPr id="18436" name="Picture 12" descr="p75"/>
          <p:cNvPicPr>
            <a:picLocks noChangeAspect="1" noChangeArrowheads="1"/>
          </p:cNvPicPr>
          <p:nvPr/>
        </p:nvPicPr>
        <p:blipFill>
          <a:blip r:embed="rId2">
            <a:lum bright="-24000" contrast="48000"/>
            <a:extLst>
              <a:ext uri="{28A0092B-C50C-407E-A947-70E740481C1C}">
                <a14:useLocalDpi xmlns:a14="http://schemas.microsoft.com/office/drawing/2010/main" val="0"/>
              </a:ext>
            </a:extLst>
          </a:blip>
          <a:srcRect l="4332" t="2646" b="31520"/>
          <a:stretch>
            <a:fillRect/>
          </a:stretch>
        </p:blipFill>
        <p:spPr bwMode="auto">
          <a:xfrm>
            <a:off x="4867806" y="3095625"/>
            <a:ext cx="4759325"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461" y="3525537"/>
            <a:ext cx="2884488" cy="267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r>
              <a:rPr lang="ja-JP" altLang="en-US" sz="2000">
                <a:solidFill>
                  <a:srgbClr val="0C0C0C"/>
                </a:solidFill>
                <a:effectLst/>
                <a:latin typeface="HiddenHorzOCR"/>
              </a:rPr>
              <a:t>通过脂双层的物质扩散 </a:t>
            </a:r>
            <a:endParaRPr lang="ja-JP" altLang="en-US" sz="2000"/>
          </a:p>
          <a:p>
            <a:pPr lvl="1"/>
            <a:r>
              <a:rPr lang="ja-JP" altLang="en-US" sz="2000">
                <a:solidFill>
                  <a:srgbClr val="0C0C0C"/>
                </a:solidFill>
                <a:effectLst/>
                <a:latin typeface="HiddenHorzOCR"/>
              </a:rPr>
              <a:t>单纯扩散 </a:t>
            </a:r>
            <a:r>
              <a:rPr lang="en-US" altLang="ja-JP" sz="2000" dirty="0">
                <a:solidFill>
                  <a:srgbClr val="282828"/>
                </a:solidFill>
                <a:effectLst/>
                <a:latin typeface="HiddenHorzOCR"/>
              </a:rPr>
              <a:t>(</a:t>
            </a:r>
            <a:r>
              <a:rPr lang="en-US" sz="2000" dirty="0">
                <a:solidFill>
                  <a:srgbClr val="282828"/>
                </a:solidFill>
                <a:effectLst/>
                <a:latin typeface="HiddenHorzOCR"/>
              </a:rPr>
              <a:t>simp</a:t>
            </a:r>
            <a:r>
              <a:rPr lang="en-US" sz="2000" dirty="0">
                <a:solidFill>
                  <a:srgbClr val="0C0C0C"/>
                </a:solidFill>
                <a:effectLst/>
                <a:latin typeface="HiddenHorzOCR"/>
              </a:rPr>
              <a:t>l</a:t>
            </a:r>
            <a:r>
              <a:rPr lang="en-US" sz="2000" dirty="0">
                <a:solidFill>
                  <a:srgbClr val="383838"/>
                </a:solidFill>
                <a:effectLst/>
                <a:latin typeface="HiddenHorzOCR"/>
              </a:rPr>
              <a:t>e </a:t>
            </a:r>
            <a:r>
              <a:rPr lang="en-US" sz="2000" dirty="0">
                <a:solidFill>
                  <a:srgbClr val="282828"/>
                </a:solidFill>
                <a:effectLst/>
                <a:latin typeface="Times"/>
              </a:rPr>
              <a:t>diffusion</a:t>
            </a:r>
            <a:r>
              <a:rPr lang="zh-CN" altLang="en-US" sz="2000" dirty="0">
                <a:solidFill>
                  <a:srgbClr val="282828"/>
                </a:solidFill>
                <a:effectLst/>
                <a:latin typeface="Times"/>
              </a:rPr>
              <a:t>）</a:t>
            </a:r>
            <a:endParaRPr lang="en-US" sz="2000" dirty="0">
              <a:solidFill>
                <a:srgbClr val="282828"/>
              </a:solidFill>
              <a:effectLst/>
              <a:latin typeface="Times"/>
            </a:endParaRPr>
          </a:p>
          <a:p>
            <a:r>
              <a:rPr lang="ja-JP" altLang="en-US" sz="2000">
                <a:solidFill>
                  <a:srgbClr val="0C0C0C"/>
                </a:solidFill>
                <a:effectLst/>
                <a:latin typeface="HiddenHorzOCR"/>
              </a:rPr>
              <a:t>通过膜蛋白介导的物质转运 </a:t>
            </a:r>
            <a:endParaRPr lang="ja-JP" altLang="en-US" sz="2000"/>
          </a:p>
          <a:p>
            <a:pPr lvl="1"/>
            <a:r>
              <a:rPr lang="ja-JP" altLang="en-US" sz="2000">
                <a:solidFill>
                  <a:srgbClr val="2D2D2D"/>
                </a:solidFill>
                <a:effectLst/>
                <a:latin typeface="HiddenHorzOCR"/>
              </a:rPr>
              <a:t>被动转运 </a:t>
            </a:r>
            <a:r>
              <a:rPr lang="en-US" altLang="ja-JP" sz="2000" dirty="0">
                <a:solidFill>
                  <a:srgbClr val="2D2D2D"/>
                </a:solidFill>
                <a:effectLst/>
                <a:latin typeface="HiddenHorzOCR"/>
              </a:rPr>
              <a:t>(</a:t>
            </a:r>
            <a:r>
              <a:rPr lang="en-US" sz="2000" dirty="0">
                <a:solidFill>
                  <a:srgbClr val="2D2D2D"/>
                </a:solidFill>
                <a:effectLst/>
                <a:latin typeface="HiddenHorzOCR"/>
              </a:rPr>
              <a:t>passive transport)</a:t>
            </a:r>
            <a:endParaRPr lang="en-US" altLang="zh-CN" sz="2000" dirty="0">
              <a:solidFill>
                <a:srgbClr val="2D2D2D"/>
              </a:solidFill>
              <a:effectLst/>
              <a:latin typeface="HiddenHorzOCR"/>
            </a:endParaRPr>
          </a:p>
          <a:p>
            <a:pPr lvl="2"/>
            <a:r>
              <a:rPr lang="ja-JP" altLang="en-US">
                <a:solidFill>
                  <a:srgbClr val="3F3F3F"/>
                </a:solidFill>
                <a:effectLst/>
                <a:latin typeface="HiddenHorzOCR"/>
              </a:rPr>
              <a:t>通道介导的</a:t>
            </a:r>
            <a:r>
              <a:rPr lang="ja-JP" altLang="en-US">
                <a:solidFill>
                  <a:srgbClr val="161616"/>
                </a:solidFill>
                <a:effectLst/>
                <a:latin typeface="HiddenHorzOCR"/>
              </a:rPr>
              <a:t>易化扩散 </a:t>
            </a:r>
            <a:r>
              <a:rPr lang="en-US" altLang="ja-JP" dirty="0">
                <a:solidFill>
                  <a:srgbClr val="161616"/>
                </a:solidFill>
                <a:effectLst/>
                <a:latin typeface="HiddenHorzOCR"/>
              </a:rPr>
              <a:t>(</a:t>
            </a:r>
            <a:r>
              <a:rPr lang="en-US" dirty="0">
                <a:solidFill>
                  <a:srgbClr val="161616"/>
                </a:solidFill>
                <a:effectLst/>
                <a:latin typeface="HiddenHorzOCR"/>
              </a:rPr>
              <a:t>fa</a:t>
            </a:r>
            <a:r>
              <a:rPr lang="en-US" dirty="0">
                <a:solidFill>
                  <a:srgbClr val="3F3F3F"/>
                </a:solidFill>
                <a:effectLst/>
                <a:latin typeface="HiddenHorzOCR"/>
              </a:rPr>
              <a:t>c</a:t>
            </a:r>
            <a:r>
              <a:rPr lang="en-US" altLang="zh-CN" dirty="0">
                <a:solidFill>
                  <a:srgbClr val="3F3F3F"/>
                </a:solidFill>
                <a:latin typeface="HiddenHorzOCR"/>
              </a:rPr>
              <a:t>ili</a:t>
            </a:r>
            <a:r>
              <a:rPr lang="en-US" dirty="0">
                <a:solidFill>
                  <a:srgbClr val="3F3F3F"/>
                </a:solidFill>
                <a:effectLst/>
                <a:latin typeface="HiddenHorzOCR"/>
              </a:rPr>
              <a:t>tated </a:t>
            </a:r>
            <a:r>
              <a:rPr lang="en-US" dirty="0">
                <a:solidFill>
                  <a:srgbClr val="2D2D2D"/>
                </a:solidFill>
                <a:effectLst/>
                <a:latin typeface="Times"/>
              </a:rPr>
              <a:t>diffusion) </a:t>
            </a:r>
            <a:r>
              <a:rPr lang="zh-CN" altLang="en-US" dirty="0">
                <a:solidFill>
                  <a:srgbClr val="2D2D2D"/>
                </a:solidFill>
                <a:effectLst/>
                <a:latin typeface="Times"/>
              </a:rPr>
              <a:t>：</a:t>
            </a:r>
            <a:endParaRPr lang="en-US" altLang="zh-CN" dirty="0">
              <a:solidFill>
                <a:srgbClr val="2D2D2D"/>
              </a:solidFill>
              <a:effectLst/>
              <a:latin typeface="Times"/>
            </a:endParaRPr>
          </a:p>
          <a:p>
            <a:pPr lvl="2"/>
            <a:r>
              <a:rPr lang="ja-JP" altLang="en-US">
                <a:solidFill>
                  <a:srgbClr val="3F3F3F"/>
                </a:solidFill>
                <a:latin typeface="HiddenHorzOCR"/>
              </a:rPr>
              <a:t>载体</a:t>
            </a:r>
            <a:r>
              <a:rPr lang="ja-JP" altLang="en-US">
                <a:solidFill>
                  <a:srgbClr val="3F3F3F"/>
                </a:solidFill>
                <a:effectLst/>
                <a:latin typeface="HiddenHorzOCR"/>
              </a:rPr>
              <a:t>介导的</a:t>
            </a:r>
            <a:r>
              <a:rPr lang="ja-JP" altLang="en-US">
                <a:solidFill>
                  <a:srgbClr val="161616"/>
                </a:solidFill>
                <a:effectLst/>
                <a:latin typeface="HiddenHorzOCR"/>
              </a:rPr>
              <a:t>易化扩散</a:t>
            </a:r>
            <a:endParaRPr lang="en-US" altLang="ja-JP" dirty="0">
              <a:solidFill>
                <a:srgbClr val="161616"/>
              </a:solidFill>
              <a:effectLst/>
              <a:latin typeface="HiddenHorzOCR"/>
            </a:endParaRPr>
          </a:p>
          <a:p>
            <a:pPr lvl="1"/>
            <a:r>
              <a:rPr lang="ja-JP" altLang="en-US" sz="2000">
                <a:solidFill>
                  <a:srgbClr val="2D2D2D"/>
                </a:solidFill>
                <a:effectLst/>
                <a:latin typeface="HiddenHorzOCR"/>
              </a:rPr>
              <a:t>主动转运 </a:t>
            </a:r>
            <a:r>
              <a:rPr lang="en-US" altLang="ja-JP" sz="2000" dirty="0">
                <a:solidFill>
                  <a:srgbClr val="2D2D2D"/>
                </a:solidFill>
                <a:effectLst/>
                <a:latin typeface="HiddenHorzOCR"/>
              </a:rPr>
              <a:t>(</a:t>
            </a:r>
            <a:r>
              <a:rPr lang="en-US" sz="2000" dirty="0">
                <a:solidFill>
                  <a:srgbClr val="2D2D2D"/>
                </a:solidFill>
                <a:effectLst/>
                <a:latin typeface="HiddenHorzOCR"/>
              </a:rPr>
              <a:t>active transport)</a:t>
            </a:r>
            <a:endParaRPr lang="en-US" altLang="ja-JP" sz="2000" dirty="0">
              <a:solidFill>
                <a:srgbClr val="161616"/>
              </a:solidFill>
              <a:effectLst/>
              <a:latin typeface="HiddenHorzOCR"/>
            </a:endParaRPr>
          </a:p>
          <a:p>
            <a:pPr lvl="2"/>
            <a:r>
              <a:rPr lang="ja-JP" altLang="en-US">
                <a:solidFill>
                  <a:srgbClr val="3F3F3F"/>
                </a:solidFill>
                <a:effectLst/>
                <a:latin typeface="HiddenHorzOCR"/>
              </a:rPr>
              <a:t>离子泵介导的原发性主动转运 </a:t>
            </a:r>
            <a:endParaRPr lang="ja-JP" altLang="en-US"/>
          </a:p>
          <a:p>
            <a:pPr lvl="2"/>
            <a:r>
              <a:rPr lang="ja-JP" altLang="en-US">
                <a:solidFill>
                  <a:srgbClr val="282828"/>
                </a:solidFill>
                <a:effectLst/>
                <a:latin typeface="HiddenHorzOCR"/>
              </a:rPr>
              <a:t>继发性主动转运 </a:t>
            </a:r>
            <a:endParaRPr lang="en-US" dirty="0">
              <a:solidFill>
                <a:srgbClr val="2D2D2D"/>
              </a:solidFill>
              <a:latin typeface="HiddenHorzOCR"/>
            </a:endParaRPr>
          </a:p>
          <a:p>
            <a:r>
              <a:rPr lang="ja-JP" altLang="en-US" sz="2000">
                <a:solidFill>
                  <a:srgbClr val="111111"/>
                </a:solidFill>
                <a:effectLst/>
                <a:latin typeface="HiddenHorzOCR"/>
              </a:rPr>
              <a:t>通过膜”运动”的物质转运 </a:t>
            </a:r>
            <a:endParaRPr lang="ja-JP" altLang="en-US" sz="2000"/>
          </a:p>
          <a:p>
            <a:pPr lvl="1"/>
            <a:r>
              <a:rPr lang="ja-JP" altLang="en-US" sz="2000">
                <a:solidFill>
                  <a:srgbClr val="282828"/>
                </a:solidFill>
                <a:effectLst/>
                <a:latin typeface="HiddenHorzOCR"/>
              </a:rPr>
              <a:t>胞吞 </a:t>
            </a:r>
            <a:r>
              <a:rPr lang="en-US" altLang="ja-JP" sz="2000" dirty="0">
                <a:solidFill>
                  <a:srgbClr val="282828"/>
                </a:solidFill>
                <a:effectLst/>
                <a:latin typeface="HiddenHorzOCR"/>
              </a:rPr>
              <a:t>(</a:t>
            </a:r>
            <a:r>
              <a:rPr lang="en-US" sz="2000" dirty="0">
                <a:solidFill>
                  <a:srgbClr val="282828"/>
                </a:solidFill>
                <a:effectLst/>
                <a:latin typeface="HiddenHorzOCR"/>
              </a:rPr>
              <a:t>endocytosis) </a:t>
            </a:r>
            <a:r>
              <a:rPr lang="ja-JP" altLang="en-US" sz="2000">
                <a:solidFill>
                  <a:srgbClr val="282828"/>
                </a:solidFill>
                <a:effectLst/>
                <a:latin typeface="HiddenHorzOCR"/>
              </a:rPr>
              <a:t>和胞吐 </a:t>
            </a:r>
            <a:r>
              <a:rPr lang="en-US" altLang="ja-JP" sz="2000" dirty="0">
                <a:solidFill>
                  <a:srgbClr val="282828"/>
                </a:solidFill>
                <a:effectLst/>
                <a:latin typeface="HiddenHorzOCR"/>
              </a:rPr>
              <a:t>(</a:t>
            </a:r>
            <a:r>
              <a:rPr lang="en-US" sz="2000" dirty="0">
                <a:solidFill>
                  <a:srgbClr val="282828"/>
                </a:solidFill>
                <a:effectLst/>
                <a:latin typeface="HiddenHorzOCR"/>
              </a:rPr>
              <a:t>exocytosis) </a:t>
            </a:r>
            <a:endParaRPr lang="en-US" sz="2000" dirty="0"/>
          </a:p>
          <a:p>
            <a:endParaRPr lang="en-US" sz="2000" dirty="0"/>
          </a:p>
        </p:txBody>
      </p:sp>
      <p:sp>
        <p:nvSpPr>
          <p:cNvPr id="2" name="Title 1"/>
          <p:cNvSpPr>
            <a:spLocks noGrp="1"/>
          </p:cNvSpPr>
          <p:nvPr>
            <p:ph type="title"/>
          </p:nvPr>
        </p:nvSpPr>
        <p:spPr/>
        <p:txBody>
          <a:bodyPr/>
          <a:lstStyle/>
          <a:p>
            <a:r>
              <a:rPr lang="en-US" dirty="0" err="1"/>
              <a:t>神经元的物质转运功能</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mechanical system&#10;&#10;Description automatically generated"/>
          <p:cNvPicPr>
            <a:picLocks noGrp="1" noChangeAspect="1"/>
          </p:cNvPicPr>
          <p:nvPr>
            <p:ph sz="quarter" idx="10"/>
          </p:nvPr>
        </p:nvPicPr>
        <p:blipFill>
          <a:blip r:embed="rId2"/>
          <a:stretch>
            <a:fillRect/>
          </a:stretch>
        </p:blipFill>
        <p:spPr>
          <a:xfrm>
            <a:off x="1433513" y="1949450"/>
            <a:ext cx="9613900" cy="4394200"/>
          </a:xfrm>
        </p:spPr>
      </p:pic>
      <p:sp>
        <p:nvSpPr>
          <p:cNvPr id="2" name="Title 1"/>
          <p:cNvSpPr>
            <a:spLocks noGrp="1"/>
          </p:cNvSpPr>
          <p:nvPr>
            <p:ph type="title"/>
          </p:nvPr>
        </p:nvSpPr>
        <p:spPr/>
        <p:txBody>
          <a:bodyPr/>
          <a:lstStyle/>
          <a:p>
            <a:r>
              <a:rPr lang="ja-JP" altLang="en-US" dirty="0"/>
              <a:t>神经元膜的物质转运方式</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514558" y="1548463"/>
            <a:ext cx="11162884" cy="4921498"/>
          </a:xfrm>
        </p:spPr>
        <p:txBody>
          <a:bodyPr>
            <a:noAutofit/>
          </a:bodyPr>
          <a:lstStyle/>
          <a:p>
            <a:pPr fontAlgn="auto">
              <a:lnSpc>
                <a:spcPts val="4000"/>
              </a:lnSpc>
            </a:pPr>
            <a:r>
              <a:rPr lang="zh-CN" altLang="en-US" dirty="0">
                <a:latin typeface="微软雅黑" panose="020B0503020204020204" charset="-122"/>
                <a:ea typeface="微软雅黑" panose="020B0503020204020204" charset="-122"/>
                <a:cs typeface="微软雅黑" panose="020B0503020204020204" charset="-122"/>
              </a:rPr>
              <a:t>离子通道和转运蛋白可以介导细胞溶质的主动或被动跨膜运动。</a:t>
            </a:r>
            <a:endParaRPr lang="en-US" altLang="zh-CN" dirty="0">
              <a:latin typeface="微软雅黑" panose="020B0503020204020204" charset="-122"/>
              <a:ea typeface="微软雅黑" panose="020B0503020204020204" charset="-122"/>
              <a:cs typeface="微软雅黑" panose="020B0503020204020204" charset="-122"/>
            </a:endParaRPr>
          </a:p>
          <a:p>
            <a:pPr>
              <a:lnSpc>
                <a:spcPct val="120000"/>
              </a:lnSpc>
            </a:pPr>
            <a:r>
              <a:rPr lang="ja-JP" altLang="en-US">
                <a:solidFill>
                  <a:srgbClr val="2D2D2D"/>
                </a:solidFill>
                <a:effectLst/>
                <a:latin typeface="微软雅黑" panose="020B0503020204020204" charset="-122"/>
                <a:ea typeface="微软雅黑" panose="020B0503020204020204" charset="-122"/>
              </a:rPr>
              <a:t>被动转运和主动转运</a:t>
            </a:r>
            <a:r>
              <a:rPr lang="zh-CN" altLang="en-US" dirty="0">
                <a:solidFill>
                  <a:srgbClr val="2D2D2D"/>
                </a:solidFill>
                <a:effectLst/>
                <a:latin typeface="微软雅黑" panose="020B0503020204020204" charset="-122"/>
                <a:ea typeface="微软雅黑" panose="020B0503020204020204" charset="-122"/>
              </a:rPr>
              <a:t>，</a:t>
            </a:r>
            <a:r>
              <a:rPr lang="ja-JP" altLang="en-US">
                <a:solidFill>
                  <a:srgbClr val="2D2D2D"/>
                </a:solidFill>
                <a:effectLst/>
                <a:latin typeface="微软雅黑" panose="020B0503020204020204" charset="-122"/>
                <a:ea typeface="微软雅黑" panose="020B0503020204020204" charset="-122"/>
              </a:rPr>
              <a:t>前者不消耗能量，顺浓度差和</a:t>
            </a:r>
            <a:r>
              <a:rPr lang="en-US" altLang="ja-JP" dirty="0">
                <a:solidFill>
                  <a:srgbClr val="2D2D2D"/>
                </a:solidFill>
                <a:effectLst/>
                <a:latin typeface="微软雅黑" panose="020B0503020204020204" charset="-122"/>
                <a:ea typeface="微软雅黑" panose="020B0503020204020204" charset="-122"/>
              </a:rPr>
              <a:t>(</a:t>
            </a:r>
            <a:r>
              <a:rPr lang="ja-JP" altLang="en-US">
                <a:solidFill>
                  <a:srgbClr val="2D2D2D"/>
                </a:solidFill>
                <a:effectLst/>
                <a:latin typeface="微软雅黑" panose="020B0503020204020204" charset="-122"/>
                <a:ea typeface="微软雅黑" panose="020B0503020204020204" charset="-122"/>
              </a:rPr>
              <a:t>或</a:t>
            </a:r>
            <a:r>
              <a:rPr lang="en-US" altLang="ja-JP" dirty="0">
                <a:solidFill>
                  <a:srgbClr val="2D2D2D"/>
                </a:solidFill>
                <a:effectLst/>
                <a:latin typeface="微软雅黑" panose="020B0503020204020204" charset="-122"/>
                <a:ea typeface="微软雅黑" panose="020B0503020204020204" charset="-122"/>
              </a:rPr>
              <a:t>)</a:t>
            </a:r>
            <a:r>
              <a:rPr lang="ja-JP" altLang="en-US">
                <a:solidFill>
                  <a:srgbClr val="2D2D2D"/>
                </a:solidFill>
                <a:effectLst/>
                <a:latin typeface="微软雅黑" panose="020B0503020204020204" charset="-122"/>
                <a:ea typeface="微软雅黑" panose="020B0503020204020204" charset="-122"/>
              </a:rPr>
              <a:t>电位</a:t>
            </a:r>
            <a:r>
              <a:rPr lang="ja-JP" altLang="en-US">
                <a:solidFill>
                  <a:srgbClr val="3F3F3F"/>
                </a:solidFill>
                <a:effectLst/>
                <a:latin typeface="微软雅黑" panose="020B0503020204020204" charset="-122"/>
                <a:ea typeface="微软雅黑" panose="020B0503020204020204" charset="-122"/>
              </a:rPr>
              <a:t>差转运，包括有通道和载体介导的</a:t>
            </a:r>
            <a:r>
              <a:rPr lang="zh-CN" altLang="en-US" dirty="0">
                <a:solidFill>
                  <a:srgbClr val="161616"/>
                </a:solidFill>
                <a:effectLst/>
                <a:latin typeface="微软雅黑" panose="020B0503020204020204" charset="-122"/>
                <a:ea typeface="微软雅黑" panose="020B0503020204020204" charset="-122"/>
              </a:rPr>
              <a:t>；</a:t>
            </a:r>
            <a:endParaRPr lang="en-US" altLang="zh-CN" dirty="0">
              <a:solidFill>
                <a:srgbClr val="161616"/>
              </a:solidFill>
              <a:effectLst/>
              <a:latin typeface="微软雅黑" panose="020B0503020204020204" charset="-122"/>
              <a:ea typeface="微软雅黑" panose="020B0503020204020204" charset="-122"/>
            </a:endParaRPr>
          </a:p>
          <a:p>
            <a:pPr>
              <a:lnSpc>
                <a:spcPct val="120000"/>
              </a:lnSpc>
            </a:pPr>
            <a:r>
              <a:rPr lang="ja-JP" altLang="en-US">
                <a:solidFill>
                  <a:srgbClr val="3F3F3F"/>
                </a:solidFill>
                <a:effectLst/>
                <a:latin typeface="微软雅黑" panose="020B0503020204020204" charset="-122"/>
                <a:ea typeface="微软雅黑" panose="020B0503020204020204" charset="-122"/>
              </a:rPr>
              <a:t>主动转运消耗能量，逆浓度差和</a:t>
            </a:r>
            <a:r>
              <a:rPr lang="en-US" altLang="ja-JP" dirty="0">
                <a:solidFill>
                  <a:srgbClr val="3F3F3F"/>
                </a:solidFill>
                <a:effectLst/>
                <a:latin typeface="微软雅黑" panose="020B0503020204020204" charset="-122"/>
                <a:ea typeface="微软雅黑" panose="020B0503020204020204" charset="-122"/>
              </a:rPr>
              <a:t>(</a:t>
            </a:r>
            <a:r>
              <a:rPr lang="ja-JP" altLang="en-US">
                <a:solidFill>
                  <a:srgbClr val="3F3F3F"/>
                </a:solidFill>
                <a:effectLst/>
                <a:latin typeface="微软雅黑" panose="020B0503020204020204" charset="-122"/>
                <a:ea typeface="微软雅黑" panose="020B0503020204020204" charset="-122"/>
              </a:rPr>
              <a:t>或</a:t>
            </a:r>
            <a:r>
              <a:rPr lang="en-US" altLang="ja-JP" dirty="0">
                <a:solidFill>
                  <a:srgbClr val="3F3F3F"/>
                </a:solidFill>
                <a:effectLst/>
                <a:latin typeface="微软雅黑" panose="020B0503020204020204" charset="-122"/>
                <a:ea typeface="微软雅黑" panose="020B0503020204020204" charset="-122"/>
              </a:rPr>
              <a:t>)</a:t>
            </a:r>
            <a:r>
              <a:rPr lang="ja-JP" altLang="en-US">
                <a:solidFill>
                  <a:srgbClr val="3F3F3F"/>
                </a:solidFill>
                <a:effectLst/>
                <a:latin typeface="微软雅黑" panose="020B0503020204020204" charset="-122"/>
                <a:ea typeface="微软雅黑" panose="020B0503020204020204" charset="-122"/>
              </a:rPr>
              <a:t>电位差转运，包括有离子泵介导的原发性主动转运和离子泵与载体耦联完成的继发性主动转运</a:t>
            </a:r>
            <a:r>
              <a:rPr lang="ja-JP" altLang="en-US">
                <a:solidFill>
                  <a:srgbClr val="686868"/>
                </a:solidFill>
                <a:effectLst/>
                <a:latin typeface="微软雅黑" panose="020B0503020204020204" charset="-122"/>
                <a:ea typeface="微软雅黑" panose="020B0503020204020204" charset="-122"/>
              </a:rPr>
              <a:t>。 </a:t>
            </a:r>
            <a:endParaRPr lang="en-US" altLang="ja-JP" dirty="0">
              <a:solidFill>
                <a:srgbClr val="686868"/>
              </a:solidFill>
              <a:effectLst/>
              <a:latin typeface="微软雅黑" panose="020B0503020204020204" charset="-122"/>
              <a:ea typeface="微软雅黑" panose="020B0503020204020204" charset="-122"/>
            </a:endParaRPr>
          </a:p>
          <a:p>
            <a:pPr fontAlgn="auto">
              <a:lnSpc>
                <a:spcPts val="4000"/>
              </a:lnSpc>
            </a:pP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2" name="标题 1"/>
          <p:cNvSpPr>
            <a:spLocks noGrp="1"/>
          </p:cNvSpPr>
          <p:nvPr>
            <p:ph type="title"/>
          </p:nvPr>
        </p:nvSpPr>
        <p:spPr/>
        <p:txBody>
          <a:bodyPr>
            <a:normAutofit fontScale="90000"/>
          </a:bodyPr>
          <a:lstStyle/>
          <a:p>
            <a:r>
              <a:rPr lang="ja-JP" altLang="en-US" sz="4400">
                <a:solidFill>
                  <a:srgbClr val="0070C0"/>
                </a:solidFill>
                <a:effectLst/>
                <a:latin typeface="HiddenHorzOCR"/>
              </a:rPr>
              <a:t>被动转运</a:t>
            </a:r>
            <a:r>
              <a:rPr lang="ja-JP" altLang="en-US" sz="4400">
                <a:solidFill>
                  <a:srgbClr val="0070C0"/>
                </a:solidFill>
                <a:latin typeface="HiddenHorzOCR"/>
              </a:rPr>
              <a:t>与主动运输</a:t>
            </a:r>
            <a:endParaRPr lang="zh-CN" altLang="en-US" dirty="0">
              <a:solidFill>
                <a:srgbClr val="0070C0"/>
              </a:solidFill>
            </a:endParaRPr>
          </a:p>
        </p:txBody>
      </p:sp>
      <p:pic>
        <p:nvPicPr>
          <p:cNvPr id="4" name="图片 3"/>
          <p:cNvPicPr>
            <a:picLocks noChangeAspect="1"/>
          </p:cNvPicPr>
          <p:nvPr/>
        </p:nvPicPr>
        <p:blipFill>
          <a:blip r:embed="rId3"/>
          <a:stretch>
            <a:fillRect/>
          </a:stretch>
        </p:blipFill>
        <p:spPr>
          <a:xfrm>
            <a:off x="789941" y="3563900"/>
            <a:ext cx="10612118" cy="2772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a:bodyPr>
          <a:lstStyle/>
          <a:p>
            <a:pPr>
              <a:lnSpc>
                <a:spcPct val="100000"/>
              </a:lnSpc>
            </a:pPr>
            <a:r>
              <a:rPr lang="ja-JP" altLang="en-US" sz="2000" dirty="0">
                <a:solidFill>
                  <a:srgbClr val="2D2D2D"/>
                </a:solidFill>
                <a:latin typeface="Songti TC" panose="02010600040101010101" pitchFamily="2" charset="-120"/>
                <a:ea typeface="Songti TC" panose="02010600040101010101" pitchFamily="2" charset="-120"/>
              </a:rPr>
              <a:t>离子通道 </a:t>
            </a:r>
            <a:r>
              <a:rPr lang="en-US" altLang="ja-JP" sz="2000" dirty="0">
                <a:solidFill>
                  <a:srgbClr val="2D2D2D"/>
                </a:solidFill>
                <a:latin typeface="Songti TC" panose="02010600040101010101" pitchFamily="2" charset="-120"/>
                <a:ea typeface="Songti TC" panose="02010600040101010101" pitchFamily="2" charset="-120"/>
              </a:rPr>
              <a:t>(</a:t>
            </a:r>
            <a:r>
              <a:rPr lang="en-US" sz="2000" dirty="0">
                <a:solidFill>
                  <a:srgbClr val="2D2D2D"/>
                </a:solidFill>
                <a:latin typeface="Songti TC" panose="02010600040101010101" pitchFamily="2" charset="-120"/>
                <a:ea typeface="Songti TC" panose="02010600040101010101" pitchFamily="2" charset="-120"/>
              </a:rPr>
              <a:t>ion channel) </a:t>
            </a:r>
            <a:r>
              <a:rPr lang="zh-CN" altLang="en-US" sz="2000" dirty="0">
                <a:solidFill>
                  <a:srgbClr val="2D2D2D"/>
                </a:solidFill>
                <a:latin typeface="Songti TC" panose="02010600040101010101" pitchFamily="2" charset="-120"/>
                <a:ea typeface="Songti TC" panose="02010600040101010101" pitchFamily="2" charset="-120"/>
              </a:rPr>
              <a:t>：</a:t>
            </a:r>
            <a:r>
              <a:rPr lang="ja-JP" altLang="en-US" sz="2000" dirty="0">
                <a:solidFill>
                  <a:srgbClr val="2D2D2D"/>
                </a:solidFill>
                <a:latin typeface="Songti TC" panose="02010600040101010101" pitchFamily="2" charset="-120"/>
                <a:ea typeface="Songti TC" panose="02010600040101010101" pitchFamily="2" charset="-120"/>
              </a:rPr>
              <a:t>属于贯穿脂质双层、中央有亲水性孔道的整合蛋白。 其转运机制是孔道开放时，为离子的顺浓度差和电位差跨膜扩散提供了通路</a:t>
            </a:r>
            <a:r>
              <a:rPr lang="zh-CN" altLang="en-US" sz="2000" dirty="0">
                <a:solidFill>
                  <a:srgbClr val="2D2D2D"/>
                </a:solidFill>
                <a:latin typeface="Songti TC" panose="02010600040101010101" pitchFamily="2" charset="-120"/>
                <a:ea typeface="Songti TC" panose="02010600040101010101" pitchFamily="2" charset="-120"/>
              </a:rPr>
              <a:t>。</a:t>
            </a:r>
            <a:endParaRPr lang="ja-JP" altLang="en-US" sz="2000" dirty="0">
              <a:solidFill>
                <a:srgbClr val="2D2D2D"/>
              </a:solidFill>
              <a:latin typeface="Songti TC" panose="02010600040101010101" pitchFamily="2" charset="-120"/>
              <a:ea typeface="Songti TC" panose="02010600040101010101" pitchFamily="2" charset="-120"/>
            </a:endParaRPr>
          </a:p>
          <a:p>
            <a:pPr>
              <a:lnSpc>
                <a:spcPct val="100000"/>
              </a:lnSpc>
            </a:pPr>
            <a:r>
              <a:rPr lang="ja-JP" altLang="en-US" sz="2000" dirty="0">
                <a:solidFill>
                  <a:srgbClr val="2D2D2D"/>
                </a:solidFill>
                <a:latin typeface="Songti TC" panose="02010600040101010101" pitchFamily="2" charset="-120"/>
                <a:ea typeface="Songti TC" panose="02010600040101010101" pitchFamily="2" charset="-120"/>
              </a:rPr>
              <a:t>电压门控离子通道 </a:t>
            </a:r>
            <a:r>
              <a:rPr lang="en-US" altLang="ja-JP" sz="2000" dirty="0">
                <a:solidFill>
                  <a:srgbClr val="2D2D2D"/>
                </a:solidFill>
                <a:latin typeface="Songti TC" panose="02010600040101010101" pitchFamily="2" charset="-120"/>
                <a:ea typeface="Songti TC" panose="02010600040101010101" pitchFamily="2" charset="-120"/>
              </a:rPr>
              <a:t>(</a:t>
            </a:r>
            <a:r>
              <a:rPr lang="en-US" sz="2000" dirty="0">
                <a:solidFill>
                  <a:srgbClr val="2D2D2D"/>
                </a:solidFill>
                <a:latin typeface="Songti TC" panose="02010600040101010101" pitchFamily="2" charset="-120"/>
                <a:ea typeface="Songti TC" panose="02010600040101010101" pitchFamily="2" charset="-120"/>
              </a:rPr>
              <a:t>voltage-gated ion channel)</a:t>
            </a:r>
            <a:r>
              <a:rPr lang="zh-CN" altLang="en-US" sz="2000" dirty="0">
                <a:solidFill>
                  <a:srgbClr val="2D2D2D"/>
                </a:solidFill>
                <a:latin typeface="Songti TC" panose="02010600040101010101" pitchFamily="2" charset="-120"/>
                <a:ea typeface="Songti TC" panose="02010600040101010101" pitchFamily="2" charset="-120"/>
              </a:rPr>
              <a:t>：</a:t>
            </a:r>
            <a:r>
              <a:rPr lang="ja-JP" altLang="en-US" sz="2000" dirty="0">
                <a:solidFill>
                  <a:srgbClr val="2D2D2D"/>
                </a:solidFill>
                <a:latin typeface="Songti TC" panose="02010600040101010101" pitchFamily="2" charset="-120"/>
                <a:ea typeface="Songti TC" panose="02010600040101010101" pitchFamily="2" charset="-120"/>
              </a:rPr>
              <a:t> 电压门控</a:t>
            </a:r>
            <a:r>
              <a:rPr lang="en-US" sz="2000" dirty="0">
                <a:solidFill>
                  <a:srgbClr val="2D2D2D"/>
                </a:solidFill>
                <a:latin typeface="Songti TC" panose="02010600040101010101" pitchFamily="2" charset="-120"/>
                <a:ea typeface="Songti TC" panose="02010600040101010101" pitchFamily="2" charset="-120"/>
              </a:rPr>
              <a:t>Na+</a:t>
            </a:r>
            <a:r>
              <a:rPr lang="ja-JP" altLang="en-US" sz="2000" dirty="0">
                <a:solidFill>
                  <a:srgbClr val="2D2D2D"/>
                </a:solidFill>
                <a:latin typeface="Songti TC" panose="02010600040101010101" pitchFamily="2" charset="-120"/>
                <a:ea typeface="Songti TC" panose="02010600040101010101" pitchFamily="2" charset="-120"/>
              </a:rPr>
              <a:t>通道 </a:t>
            </a:r>
            <a:r>
              <a:rPr lang="en-US" altLang="ja-JP" sz="2000" dirty="0">
                <a:solidFill>
                  <a:srgbClr val="2D2D2D"/>
                </a:solidFill>
                <a:latin typeface="Songti TC" panose="02010600040101010101" pitchFamily="2" charset="-120"/>
                <a:ea typeface="Songti TC" panose="02010600040101010101" pitchFamily="2" charset="-120"/>
              </a:rPr>
              <a:t>(</a:t>
            </a:r>
            <a:r>
              <a:rPr lang="en-US" sz="2000" dirty="0">
                <a:solidFill>
                  <a:srgbClr val="2D2D2D"/>
                </a:solidFill>
                <a:latin typeface="Songti TC" panose="02010600040101010101" pitchFamily="2" charset="-120"/>
                <a:ea typeface="Songti TC" panose="02010600040101010101" pitchFamily="2" charset="-120"/>
              </a:rPr>
              <a:t>voltage-gated sodium channel)、 K</a:t>
            </a:r>
            <a:r>
              <a:rPr lang="en-US" altLang="ja-JP" sz="2000" dirty="0">
                <a:solidFill>
                  <a:srgbClr val="2D2D2D"/>
                </a:solidFill>
                <a:latin typeface="Songti TC" panose="02010600040101010101" pitchFamily="2" charset="-120"/>
                <a:ea typeface="Songti TC" panose="02010600040101010101" pitchFamily="2" charset="-120"/>
              </a:rPr>
              <a:t>+</a:t>
            </a:r>
            <a:r>
              <a:rPr lang="ja-JP" altLang="en-US" sz="2000" dirty="0">
                <a:solidFill>
                  <a:srgbClr val="2D2D2D"/>
                </a:solidFill>
                <a:latin typeface="Songti TC" panose="02010600040101010101" pitchFamily="2" charset="-120"/>
                <a:ea typeface="Songti TC" panose="02010600040101010101" pitchFamily="2" charset="-120"/>
              </a:rPr>
              <a:t>通道</a:t>
            </a:r>
            <a:r>
              <a:rPr lang="ja-JP" altLang="en-US" sz="2000">
                <a:solidFill>
                  <a:srgbClr val="2D2D2D"/>
                </a:solidFill>
                <a:latin typeface="Songti TC" panose="02010600040101010101" pitchFamily="2" charset="-120"/>
                <a:ea typeface="Songti TC" panose="02010600040101010101" pitchFamily="2" charset="-120"/>
              </a:rPr>
              <a:t>、 钠</a:t>
            </a:r>
            <a:r>
              <a:rPr lang="en-US" altLang="zh-CN" sz="2000" dirty="0">
                <a:solidFill>
                  <a:srgbClr val="2D2D2D"/>
                </a:solidFill>
                <a:latin typeface="Songti TC" panose="02010600040101010101" pitchFamily="2" charset="-120"/>
                <a:ea typeface="Songti TC" panose="02010600040101010101" pitchFamily="2" charset="-120"/>
              </a:rPr>
              <a:t>+</a:t>
            </a:r>
            <a:r>
              <a:rPr lang="ja-JP" altLang="en-US" sz="2000" dirty="0">
                <a:solidFill>
                  <a:srgbClr val="2D2D2D"/>
                </a:solidFill>
                <a:latin typeface="Songti TC" panose="02010600040101010101" pitchFamily="2" charset="-120"/>
                <a:ea typeface="Songti TC" panose="02010600040101010101" pitchFamily="2" charset="-120"/>
              </a:rPr>
              <a:t>通道、 </a:t>
            </a:r>
            <a:r>
              <a:rPr lang="en-US" sz="2000" dirty="0">
                <a:solidFill>
                  <a:srgbClr val="2D2D2D"/>
                </a:solidFill>
                <a:latin typeface="Songti TC" panose="02010600040101010101" pitchFamily="2" charset="-120"/>
                <a:ea typeface="Songti TC" panose="02010600040101010101" pitchFamily="2" charset="-120"/>
              </a:rPr>
              <a:t>Cl-</a:t>
            </a:r>
            <a:r>
              <a:rPr lang="ja-JP" altLang="en-US" sz="2000" dirty="0">
                <a:solidFill>
                  <a:srgbClr val="2D2D2D"/>
                </a:solidFill>
                <a:latin typeface="Songti TC" panose="02010600040101010101" pitchFamily="2" charset="-120"/>
                <a:ea typeface="Songti TC" panose="02010600040101010101" pitchFamily="2" charset="-120"/>
              </a:rPr>
              <a:t>通道 、非选择性阳离子通道等 </a:t>
            </a:r>
            <a:endParaRPr lang="en-US" sz="2000" dirty="0">
              <a:solidFill>
                <a:srgbClr val="2D2D2D"/>
              </a:solidFill>
              <a:latin typeface="Songti TC" panose="02010600040101010101" pitchFamily="2" charset="-120"/>
              <a:ea typeface="Songti TC" panose="02010600040101010101" pitchFamily="2" charset="-120"/>
            </a:endParaRPr>
          </a:p>
          <a:p>
            <a:pPr>
              <a:lnSpc>
                <a:spcPct val="100000"/>
              </a:lnSpc>
            </a:pPr>
            <a:r>
              <a:rPr lang="ja-JP" altLang="en-US" sz="2000">
                <a:solidFill>
                  <a:srgbClr val="2D2D2D"/>
                </a:solidFill>
                <a:latin typeface="Songti TC" panose="02010600040101010101" pitchFamily="2" charset="-120"/>
                <a:ea typeface="Songti TC" panose="02010600040101010101" pitchFamily="2" charset="-120"/>
              </a:rPr>
              <a:t>化学门控</a:t>
            </a:r>
            <a:r>
              <a:rPr lang="ja-JP" altLang="en-US" sz="2000" dirty="0">
                <a:solidFill>
                  <a:srgbClr val="2D2D2D"/>
                </a:solidFill>
                <a:latin typeface="Songti TC" panose="02010600040101010101" pitchFamily="2" charset="-120"/>
                <a:ea typeface="Songti TC" panose="02010600040101010101" pitchFamily="2" charset="-120"/>
              </a:rPr>
              <a:t>离子通道 </a:t>
            </a:r>
            <a:r>
              <a:rPr lang="en-US" altLang="ja-JP" sz="2000" dirty="0">
                <a:solidFill>
                  <a:srgbClr val="2D2D2D"/>
                </a:solidFill>
                <a:latin typeface="Songti TC" panose="02010600040101010101" pitchFamily="2" charset="-120"/>
                <a:ea typeface="Songti TC" panose="02010600040101010101" pitchFamily="2" charset="-120"/>
              </a:rPr>
              <a:t>(</a:t>
            </a:r>
            <a:r>
              <a:rPr lang="en-US" sz="2000" dirty="0">
                <a:solidFill>
                  <a:srgbClr val="2D2D2D"/>
                </a:solidFill>
                <a:latin typeface="Songti TC" panose="02010600040101010101" pitchFamily="2" charset="-120"/>
                <a:ea typeface="Songti TC" panose="02010600040101010101" pitchFamily="2" charset="-120"/>
              </a:rPr>
              <a:t>chemically-gated ion channel</a:t>
            </a:r>
            <a:r>
              <a:rPr lang="zh-CN" altLang="en-US" sz="2000" dirty="0">
                <a:solidFill>
                  <a:srgbClr val="2D2D2D"/>
                </a:solidFill>
                <a:latin typeface="Songti TC" panose="02010600040101010101" pitchFamily="2" charset="-120"/>
                <a:ea typeface="Songti TC" panose="02010600040101010101" pitchFamily="2" charset="-120"/>
              </a:rPr>
              <a:t>）：</a:t>
            </a:r>
            <a:r>
              <a:rPr lang="ja-JP" altLang="en-US" sz="2000" dirty="0">
                <a:solidFill>
                  <a:srgbClr val="2D2D2D"/>
                </a:solidFill>
                <a:latin typeface="Songti TC" panose="02010600040101010101" pitchFamily="2" charset="-120"/>
                <a:ea typeface="Songti TC" panose="02010600040101010101" pitchFamily="2" charset="-120"/>
              </a:rPr>
              <a:t>又称为配体门控离子通道 </a:t>
            </a:r>
            <a:r>
              <a:rPr lang="en-US" altLang="ja-JP" sz="2000" dirty="0">
                <a:solidFill>
                  <a:srgbClr val="2D2D2D"/>
                </a:solidFill>
                <a:latin typeface="Songti TC" panose="02010600040101010101" pitchFamily="2" charset="-120"/>
                <a:ea typeface="Songti TC" panose="02010600040101010101" pitchFamily="2" charset="-120"/>
              </a:rPr>
              <a:t>(</a:t>
            </a:r>
            <a:r>
              <a:rPr lang="en-US" sz="2000" dirty="0">
                <a:solidFill>
                  <a:srgbClr val="2D2D2D"/>
                </a:solidFill>
                <a:latin typeface="Songti TC" panose="02010600040101010101" pitchFamily="2" charset="-120"/>
                <a:ea typeface="Songti TC" panose="02010600040101010101" pitchFamily="2" charset="-120"/>
              </a:rPr>
              <a:t>ligand-gated ion channel) </a:t>
            </a:r>
            <a:r>
              <a:rPr lang="ja-JP" altLang="en-US" sz="2000" dirty="0">
                <a:solidFill>
                  <a:srgbClr val="2D2D2D"/>
                </a:solidFill>
                <a:latin typeface="Songti TC" panose="02010600040101010101" pitchFamily="2" charset="-120"/>
                <a:ea typeface="Songti TC" panose="02010600040101010101" pitchFamily="2" charset="-120"/>
              </a:rPr>
              <a:t>或递质门控离子通道 </a:t>
            </a:r>
            <a:r>
              <a:rPr lang="en-US" altLang="ja-JP" sz="2000" dirty="0">
                <a:solidFill>
                  <a:srgbClr val="2D2D2D"/>
                </a:solidFill>
                <a:latin typeface="Songti TC" panose="02010600040101010101" pitchFamily="2" charset="-120"/>
                <a:ea typeface="Songti TC" panose="02010600040101010101" pitchFamily="2" charset="-120"/>
              </a:rPr>
              <a:t>(</a:t>
            </a:r>
            <a:r>
              <a:rPr lang="en-US" sz="2000" dirty="0">
                <a:solidFill>
                  <a:srgbClr val="2D2D2D"/>
                </a:solidFill>
                <a:latin typeface="Songti TC" panose="02010600040101010101" pitchFamily="2" charset="-120"/>
                <a:ea typeface="Songti TC" panose="02010600040101010101" pitchFamily="2" charset="-120"/>
              </a:rPr>
              <a:t>transmitter-gated ion channel), </a:t>
            </a:r>
            <a:r>
              <a:rPr lang="ja-JP" altLang="en-US" sz="2000" dirty="0">
                <a:solidFill>
                  <a:srgbClr val="2D2D2D"/>
                </a:solidFill>
                <a:latin typeface="Songti TC" panose="02010600040101010101" pitchFamily="2" charset="-120"/>
                <a:ea typeface="Songti TC" panose="02010600040101010101" pitchFamily="2" charset="-120"/>
              </a:rPr>
              <a:t>如神经肌肉接头处的运动终板模上的 </a:t>
            </a:r>
            <a:r>
              <a:rPr lang="en-US" sz="2000" dirty="0">
                <a:solidFill>
                  <a:srgbClr val="2D2D2D"/>
                </a:solidFill>
                <a:latin typeface="Songti TC" panose="02010600040101010101" pitchFamily="2" charset="-120"/>
                <a:ea typeface="Songti TC" panose="02010600040101010101" pitchFamily="2" charset="-120"/>
              </a:rPr>
              <a:t>N2 </a:t>
            </a:r>
            <a:r>
              <a:rPr lang="ja-JP" altLang="en-US" sz="2000" dirty="0">
                <a:solidFill>
                  <a:srgbClr val="2D2D2D"/>
                </a:solidFill>
                <a:latin typeface="Songti TC" panose="02010600040101010101" pitchFamily="2" charset="-120"/>
                <a:ea typeface="Songti TC" panose="02010600040101010101" pitchFamily="2" charset="-120"/>
              </a:rPr>
              <a:t>型 </a:t>
            </a:r>
            <a:r>
              <a:rPr lang="en-US" sz="2000" dirty="0" err="1">
                <a:solidFill>
                  <a:srgbClr val="2D2D2D"/>
                </a:solidFill>
                <a:latin typeface="Songti TC" panose="02010600040101010101" pitchFamily="2" charset="-120"/>
                <a:ea typeface="Songti TC" panose="02010600040101010101" pitchFamily="2" charset="-120"/>
              </a:rPr>
              <a:t>ACh</a:t>
            </a:r>
            <a:r>
              <a:rPr lang="en-US" sz="2000" dirty="0">
                <a:solidFill>
                  <a:srgbClr val="2D2D2D"/>
                </a:solidFill>
                <a:latin typeface="Songti TC" panose="02010600040101010101" pitchFamily="2" charset="-120"/>
                <a:ea typeface="Songti TC" panose="02010600040101010101" pitchFamily="2" charset="-120"/>
              </a:rPr>
              <a:t> </a:t>
            </a:r>
            <a:r>
              <a:rPr lang="ja-JP" altLang="en-US" sz="2000" dirty="0">
                <a:solidFill>
                  <a:srgbClr val="2D2D2D"/>
                </a:solidFill>
                <a:latin typeface="Songti TC" panose="02010600040101010101" pitchFamily="2" charset="-120"/>
                <a:ea typeface="Songti TC" panose="02010600040101010101" pitchFamily="2" charset="-120"/>
              </a:rPr>
              <a:t>受体阳离子通道 </a:t>
            </a:r>
            <a:r>
              <a:rPr lang="en-US" altLang="ja-JP" sz="2000" dirty="0">
                <a:solidFill>
                  <a:srgbClr val="2D2D2D"/>
                </a:solidFill>
                <a:latin typeface="Songti TC" panose="02010600040101010101" pitchFamily="2" charset="-120"/>
                <a:ea typeface="Songti TC" panose="02010600040101010101" pitchFamily="2" charset="-120"/>
              </a:rPr>
              <a:t>(</a:t>
            </a:r>
            <a:r>
              <a:rPr lang="en-US" sz="2000" dirty="0" err="1">
                <a:solidFill>
                  <a:srgbClr val="2D2D2D"/>
                </a:solidFill>
                <a:latin typeface="Songti TC" panose="02010600040101010101" pitchFamily="2" charset="-120"/>
                <a:ea typeface="Songti TC" panose="02010600040101010101" pitchFamily="2" charset="-120"/>
              </a:rPr>
              <a:t>ACh</a:t>
            </a:r>
            <a:r>
              <a:rPr lang="en-US" sz="2000" dirty="0">
                <a:solidFill>
                  <a:srgbClr val="2D2D2D"/>
                </a:solidFill>
                <a:latin typeface="Songti TC" panose="02010600040101010101" pitchFamily="2" charset="-120"/>
                <a:ea typeface="Songti TC" panose="02010600040101010101" pitchFamily="2" charset="-120"/>
              </a:rPr>
              <a:t> receptor cation channel)、 </a:t>
            </a:r>
            <a:r>
              <a:rPr lang="ja-JP" altLang="en-US" sz="2000" dirty="0">
                <a:solidFill>
                  <a:srgbClr val="2D2D2D"/>
                </a:solidFill>
                <a:latin typeface="Songti TC" panose="02010600040101010101" pitchFamily="2" charset="-120"/>
                <a:ea typeface="Songti TC" panose="02010600040101010101" pitchFamily="2" charset="-120"/>
              </a:rPr>
              <a:t>谷氨酸门控离子通道及平氨基丁酸门控离子通道等 。 </a:t>
            </a:r>
            <a:endParaRPr lang="en-US" altLang="zh-CN" sz="2000" dirty="0">
              <a:solidFill>
                <a:srgbClr val="2D2D2D"/>
              </a:solidFill>
              <a:latin typeface="Songti TC" panose="02010600040101010101" pitchFamily="2" charset="-120"/>
              <a:ea typeface="Songti TC" panose="02010600040101010101" pitchFamily="2" charset="-120"/>
            </a:endParaRPr>
          </a:p>
          <a:p>
            <a:pPr>
              <a:lnSpc>
                <a:spcPct val="100000"/>
              </a:lnSpc>
            </a:pPr>
            <a:r>
              <a:rPr lang="ja-JP" altLang="en-US" sz="2000" dirty="0">
                <a:solidFill>
                  <a:srgbClr val="2D2D2D"/>
                </a:solidFill>
                <a:latin typeface="Songti TC" panose="02010600040101010101" pitchFamily="2" charset="-120"/>
                <a:ea typeface="Songti TC" panose="02010600040101010101" pitchFamily="2" charset="-120"/>
              </a:rPr>
              <a:t>机械门控离子通道 </a:t>
            </a:r>
            <a:r>
              <a:rPr lang="en-US" altLang="ja-JP" sz="2000" dirty="0">
                <a:solidFill>
                  <a:srgbClr val="2D2D2D"/>
                </a:solidFill>
                <a:latin typeface="Songti TC" panose="02010600040101010101" pitchFamily="2" charset="-120"/>
                <a:ea typeface="Songti TC" panose="02010600040101010101" pitchFamily="2" charset="-120"/>
              </a:rPr>
              <a:t>(</a:t>
            </a:r>
            <a:r>
              <a:rPr lang="en-US" sz="2000" dirty="0">
                <a:solidFill>
                  <a:srgbClr val="2D2D2D"/>
                </a:solidFill>
                <a:latin typeface="Songti TC" panose="02010600040101010101" pitchFamily="2" charset="-120"/>
                <a:ea typeface="Songti TC" panose="02010600040101010101" pitchFamily="2" charset="-120"/>
              </a:rPr>
              <a:t>mechanically-gated ion channel)</a:t>
            </a:r>
            <a:r>
              <a:rPr lang="zh-CN" altLang="en-US" sz="2000" dirty="0">
                <a:solidFill>
                  <a:srgbClr val="2D2D2D"/>
                </a:solidFill>
                <a:latin typeface="Songti TC" panose="02010600040101010101" pitchFamily="2" charset="-120"/>
                <a:ea typeface="Songti TC" panose="02010600040101010101" pitchFamily="2" charset="-120"/>
              </a:rPr>
              <a:t>：</a:t>
            </a:r>
            <a:r>
              <a:rPr lang="ja-JP" altLang="en-US" sz="2000" dirty="0">
                <a:solidFill>
                  <a:srgbClr val="2D2D2D"/>
                </a:solidFill>
                <a:latin typeface="Songti TC" panose="02010600040101010101" pitchFamily="2" charset="-120"/>
                <a:ea typeface="Songti TC" panose="02010600040101010101" pitchFamily="2" charset="-120"/>
              </a:rPr>
              <a:t> 内耳毛细胞纤毛的机械门控离子通道等</a:t>
            </a:r>
            <a:r>
              <a:rPr lang="zh-CN" altLang="en-US" sz="2000" dirty="0">
                <a:solidFill>
                  <a:srgbClr val="2D2D2D"/>
                </a:solidFill>
                <a:latin typeface="Songti TC" panose="02010600040101010101" pitchFamily="2" charset="-120"/>
                <a:ea typeface="Songti TC" panose="02010600040101010101" pitchFamily="2" charset="-120"/>
              </a:rPr>
              <a:t>。</a:t>
            </a:r>
            <a:endParaRPr lang="en-US" sz="2000" dirty="0">
              <a:solidFill>
                <a:srgbClr val="2D2D2D"/>
              </a:solidFill>
              <a:latin typeface="Songti TC" panose="02010600040101010101" pitchFamily="2" charset="-120"/>
              <a:ea typeface="Songti TC" panose="02010600040101010101" pitchFamily="2" charset="-120"/>
            </a:endParaRPr>
          </a:p>
          <a:p>
            <a:pPr>
              <a:lnSpc>
                <a:spcPct val="100000"/>
              </a:lnSpc>
            </a:pPr>
            <a:r>
              <a:rPr lang="ja-JP" altLang="en-US" sz="2000">
                <a:solidFill>
                  <a:srgbClr val="2D2D2D"/>
                </a:solidFill>
                <a:latin typeface="Songti TC" panose="02010600040101010101" pitchFamily="2" charset="-120"/>
                <a:ea typeface="Songti TC" panose="02010600040101010101" pitchFamily="2" charset="-120"/>
              </a:rPr>
              <a:t>水</a:t>
            </a:r>
            <a:r>
              <a:rPr lang="ja-JP" altLang="en-US" sz="2000" dirty="0">
                <a:solidFill>
                  <a:srgbClr val="2D2D2D"/>
                </a:solidFill>
                <a:latin typeface="Songti TC" panose="02010600040101010101" pitchFamily="2" charset="-120"/>
                <a:ea typeface="Songti TC" panose="02010600040101010101" pitchFamily="2" charset="-120"/>
              </a:rPr>
              <a:t>通道 </a:t>
            </a:r>
            <a:r>
              <a:rPr lang="en-US" altLang="ja-JP" sz="2000" dirty="0">
                <a:solidFill>
                  <a:srgbClr val="2D2D2D"/>
                </a:solidFill>
                <a:latin typeface="Songti TC" panose="02010600040101010101" pitchFamily="2" charset="-120"/>
                <a:ea typeface="Songti TC" panose="02010600040101010101" pitchFamily="2" charset="-120"/>
              </a:rPr>
              <a:t>(</a:t>
            </a:r>
            <a:r>
              <a:rPr lang="en-US" sz="2000" dirty="0">
                <a:solidFill>
                  <a:srgbClr val="2D2D2D"/>
                </a:solidFill>
                <a:latin typeface="Songti TC" panose="02010600040101010101" pitchFamily="2" charset="-120"/>
                <a:ea typeface="Songti TC" panose="02010600040101010101" pitchFamily="2" charset="-120"/>
              </a:rPr>
              <a:t>water channel </a:t>
            </a:r>
            <a:r>
              <a:rPr lang="ja-JP" altLang="en-US" sz="2000" dirty="0">
                <a:solidFill>
                  <a:srgbClr val="2D2D2D"/>
                </a:solidFill>
                <a:latin typeface="Songti TC" panose="02010600040101010101" pitchFamily="2" charset="-120"/>
                <a:ea typeface="Songti TC" panose="02010600040101010101" pitchFamily="2" charset="-120"/>
              </a:rPr>
              <a:t>或 </a:t>
            </a:r>
            <a:r>
              <a:rPr lang="en-US" sz="2000" dirty="0">
                <a:solidFill>
                  <a:srgbClr val="2D2D2D"/>
                </a:solidFill>
                <a:latin typeface="Songti TC" panose="02010600040101010101" pitchFamily="2" charset="-120"/>
                <a:ea typeface="Songti TC" panose="02010600040101010101" pitchFamily="2" charset="-120"/>
              </a:rPr>
              <a:t>aquaporin, AQP) </a:t>
            </a:r>
            <a:r>
              <a:rPr lang="ja-JP" altLang="en-US" sz="2000" dirty="0">
                <a:solidFill>
                  <a:srgbClr val="2D2D2D"/>
                </a:solidFill>
                <a:latin typeface="Songti TC" panose="02010600040101010101" pitchFamily="2" charset="-120"/>
                <a:ea typeface="Songti TC" panose="02010600040101010101" pitchFamily="2" charset="-120"/>
              </a:rPr>
              <a:t>等</a:t>
            </a:r>
            <a:r>
              <a:rPr lang="zh-CN" altLang="en-US" sz="2000" dirty="0">
                <a:solidFill>
                  <a:srgbClr val="2D2D2D"/>
                </a:solidFill>
                <a:latin typeface="Songti TC" panose="02010600040101010101" pitchFamily="2" charset="-120"/>
                <a:ea typeface="Songti TC" panose="02010600040101010101" pitchFamily="2" charset="-120"/>
              </a:rPr>
              <a:t>。</a:t>
            </a:r>
            <a:endParaRPr lang="ja-JP" altLang="en-US" sz="2000" dirty="0">
              <a:solidFill>
                <a:srgbClr val="2D2D2D"/>
              </a:solidFill>
              <a:latin typeface="Songti TC" panose="02010600040101010101" pitchFamily="2" charset="-120"/>
              <a:ea typeface="Songti TC" panose="02010600040101010101" pitchFamily="2" charset="-120"/>
            </a:endParaRPr>
          </a:p>
        </p:txBody>
      </p:sp>
      <p:sp>
        <p:nvSpPr>
          <p:cNvPr id="2" name="Title 1"/>
          <p:cNvSpPr>
            <a:spLocks noGrp="1"/>
          </p:cNvSpPr>
          <p:nvPr>
            <p:ph type="title"/>
          </p:nvPr>
        </p:nvSpPr>
        <p:spPr/>
        <p:txBody>
          <a:bodyPr>
            <a:normAutofit fontScale="90000"/>
          </a:bodyPr>
          <a:lstStyle/>
          <a:p>
            <a:r>
              <a:rPr lang="ja-JP" altLang="en-US" sz="3600">
                <a:solidFill>
                  <a:srgbClr val="0070C0"/>
                </a:solidFill>
                <a:effectLst/>
                <a:latin typeface="HiddenHorzOCR"/>
              </a:rPr>
              <a:t>被动转运</a:t>
            </a:r>
            <a:r>
              <a:rPr lang="ja-JP" altLang="en-US" sz="3600">
                <a:solidFill>
                  <a:srgbClr val="0070C0"/>
                </a:solidFill>
                <a:latin typeface="HiddenHorzOCR"/>
              </a:rPr>
              <a:t>与主动运输</a:t>
            </a:r>
            <a:endParaRPr lang="en-US" sz="3600" dirty="0">
              <a:solidFill>
                <a:srgbClr val="0070C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of cell membrane and cell membrane&#10;&#10;Description automatically generated"/>
          <p:cNvPicPr>
            <a:picLocks noGrp="1" noChangeAspect="1"/>
          </p:cNvPicPr>
          <p:nvPr>
            <p:ph sz="quarter" idx="10"/>
          </p:nvPr>
        </p:nvPicPr>
        <p:blipFill>
          <a:blip r:embed="rId2" cstate="screen"/>
          <a:stretch>
            <a:fillRect/>
          </a:stretch>
        </p:blipFill>
        <p:spPr>
          <a:xfrm>
            <a:off x="2544763" y="1974850"/>
            <a:ext cx="7391400" cy="4343400"/>
          </a:xfrm>
        </p:spPr>
      </p:pic>
      <p:sp>
        <p:nvSpPr>
          <p:cNvPr id="2" name="Title 1"/>
          <p:cNvSpPr>
            <a:spLocks noGrp="1"/>
          </p:cNvSpPr>
          <p:nvPr>
            <p:ph type="title"/>
          </p:nvPr>
        </p:nvSpPr>
        <p:spPr/>
        <p:txBody>
          <a:bodyPr>
            <a:normAutofit fontScale="90000"/>
          </a:bodyPr>
          <a:lstStyle/>
          <a:p>
            <a:pPr algn="ctr">
              <a:lnSpc>
                <a:spcPct val="100000"/>
              </a:lnSpc>
            </a:pPr>
            <a:r>
              <a:rPr lang="en-US" altLang="zh-CN" sz="3600" dirty="0"/>
              <a:t>2003</a:t>
            </a:r>
            <a:r>
              <a:rPr lang="zh-CN" altLang="en-US" sz="3600" dirty="0"/>
              <a:t>诺贝尔奖：</a:t>
            </a:r>
            <a:r>
              <a:rPr lang="en-US" altLang="zh-CN" sz="3600" dirty="0"/>
              <a:t>Peter</a:t>
            </a:r>
            <a:r>
              <a:rPr lang="zh-CN" altLang="en-US" sz="3600" dirty="0"/>
              <a:t> </a:t>
            </a:r>
            <a:r>
              <a:rPr lang="en-US" altLang="zh-CN" sz="3600" dirty="0" err="1"/>
              <a:t>Agre</a:t>
            </a:r>
            <a:r>
              <a:rPr lang="zh-CN" altLang="en-US" sz="3600" dirty="0"/>
              <a:t>和</a:t>
            </a:r>
            <a:r>
              <a:rPr lang="en-US" altLang="zh-CN" sz="3600" dirty="0" err="1"/>
              <a:t>Rmackinnon</a:t>
            </a:r>
            <a:r>
              <a:rPr lang="zh-CN" altLang="en-US" sz="3600" dirty="0"/>
              <a:t>发现细胞膜通道</a:t>
            </a:r>
            <a:endParaRPr lang="en-US" sz="3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p:cNvPicPr>
            <a:picLocks noChangeAspect="1"/>
          </p:cNvPicPr>
          <p:nvPr/>
        </p:nvPicPr>
        <p:blipFill>
          <a:blip r:embed="rId3" cstate="screen"/>
          <a:stretch>
            <a:fillRect/>
          </a:stretch>
        </p:blipFill>
        <p:spPr>
          <a:xfrm>
            <a:off x="4706477" y="1834967"/>
            <a:ext cx="7485524" cy="4323237"/>
          </a:xfrm>
          <a:prstGeom prst="rect">
            <a:avLst/>
          </a:prstGeom>
        </p:spPr>
      </p:pic>
      <p:sp>
        <p:nvSpPr>
          <p:cNvPr id="2" name="Content Placeholder 1"/>
          <p:cNvSpPr>
            <a:spLocks noGrp="1"/>
          </p:cNvSpPr>
          <p:nvPr>
            <p:ph sz="quarter" idx="10"/>
          </p:nvPr>
        </p:nvSpPr>
        <p:spPr>
          <a:xfrm>
            <a:off x="436280" y="1834967"/>
            <a:ext cx="4543493" cy="4921498"/>
          </a:xfrm>
        </p:spPr>
        <p:txBody>
          <a:bodyPr>
            <a:normAutofit/>
          </a:bodyPr>
          <a:lstStyle/>
          <a:p>
            <a:r>
              <a:rPr lang="ja-JP" altLang="en-US" sz="2200">
                <a:latin typeface="Songti TC" panose="02010600040101010101" pitchFamily="2" charset="-120"/>
                <a:ea typeface="Songti TC" panose="02010600040101010101" pitchFamily="2" charset="-120"/>
              </a:rPr>
              <a:t>根据各区域发育起源的不同， 脑还可以被分为前脑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forebrain)、 </a:t>
            </a:r>
            <a:r>
              <a:rPr lang="ja-JP" altLang="en-US" sz="2200">
                <a:latin typeface="Songti TC" panose="02010600040101010101" pitchFamily="2" charset="-120"/>
                <a:ea typeface="Songti TC" panose="02010600040101010101" pitchFamily="2" charset="-120"/>
              </a:rPr>
              <a:t>中脑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midbrain) </a:t>
            </a:r>
            <a:r>
              <a:rPr lang="ja-JP" altLang="en-US" sz="2200">
                <a:latin typeface="Songti TC" panose="02010600040101010101" pitchFamily="2" charset="-120"/>
                <a:ea typeface="Songti TC" panose="02010600040101010101" pitchFamily="2" charset="-120"/>
              </a:rPr>
              <a:t>和后脑 </a:t>
            </a:r>
            <a:r>
              <a:rPr lang="en-US" altLang="ja-JP" sz="2200" dirty="0">
                <a:latin typeface="Songti TC" panose="02010600040101010101" pitchFamily="2" charset="-120"/>
                <a:ea typeface="Songti TC" panose="02010600040101010101" pitchFamily="2" charset="-120"/>
              </a:rPr>
              <a:t>(</a:t>
            </a:r>
            <a:r>
              <a:rPr lang="en-US" sz="2200" dirty="0">
                <a:latin typeface="Songti TC" panose="02010600040101010101" pitchFamily="2" charset="-120"/>
                <a:ea typeface="Songti TC" panose="02010600040101010101" pitchFamily="2" charset="-120"/>
              </a:rPr>
              <a:t>hin</a:t>
            </a:r>
            <a:r>
              <a:rPr lang="en-US" altLang="zh-CN" sz="2200" dirty="0">
                <a:latin typeface="Songti TC" panose="02010600040101010101" pitchFamily="2" charset="-120"/>
                <a:ea typeface="Songti TC" panose="02010600040101010101" pitchFamily="2" charset="-120"/>
              </a:rPr>
              <a:t>d</a:t>
            </a:r>
            <a:r>
              <a:rPr lang="en-US" sz="2200" dirty="0">
                <a:latin typeface="Songti TC" panose="02010600040101010101" pitchFamily="2" charset="-120"/>
                <a:ea typeface="Songti TC" panose="02010600040101010101" pitchFamily="2" charset="-120"/>
              </a:rPr>
              <a:t>brain)。 </a:t>
            </a:r>
          </a:p>
          <a:p>
            <a:endParaRPr lang="en-US" altLang="ja-JP" sz="2200" dirty="0">
              <a:latin typeface="Songti TC" panose="02010600040101010101" pitchFamily="2" charset="-120"/>
              <a:ea typeface="Songti TC" panose="02010600040101010101" pitchFamily="2" charset="-120"/>
            </a:endParaRPr>
          </a:p>
          <a:p>
            <a:r>
              <a:rPr lang="ja-JP" altLang="en-US" sz="2200">
                <a:latin typeface="Songti TC" panose="02010600040101010101" pitchFamily="2" charset="-120"/>
                <a:ea typeface="Songti TC" panose="02010600040101010101" pitchFamily="2" charset="-120"/>
              </a:rPr>
              <a:t>脊髓重复的结构被称为节段</a:t>
            </a:r>
            <a:r>
              <a:rPr lang="zh-CN" altLang="en-US" sz="2200" dirty="0">
                <a:latin typeface="Songti TC" panose="02010600040101010101" pitchFamily="2" charset="-120"/>
                <a:ea typeface="Songti TC" panose="02010600040101010101" pitchFamily="2" charset="-120"/>
              </a:rPr>
              <a:t>：</a:t>
            </a:r>
            <a:r>
              <a:rPr lang="ja-JP" altLang="en-US" sz="2200">
                <a:latin typeface="Songti TC" panose="02010600040101010101" pitchFamily="2" charset="-120"/>
                <a:ea typeface="Songti TC" panose="02010600040101010101" pitchFamily="2" charset="-120"/>
              </a:rPr>
              <a:t>颈段、胸段、腰段和骶段 。</a:t>
            </a:r>
            <a:endParaRPr lang="en-US" altLang="ja-JP" sz="2200" dirty="0">
              <a:latin typeface="Songti TC" panose="02010600040101010101" pitchFamily="2" charset="-120"/>
              <a:ea typeface="Songti TC" panose="02010600040101010101" pitchFamily="2" charset="-120"/>
            </a:endParaRPr>
          </a:p>
          <a:p>
            <a:pPr marL="0" indent="0">
              <a:buNone/>
            </a:pPr>
            <a:r>
              <a:rPr lang="ja-JP" altLang="en-US" sz="2200">
                <a:latin typeface="Songti TC" panose="02010600040101010101" pitchFamily="2" charset="-120"/>
                <a:ea typeface="Songti TC" panose="02010600040101010101" pitchFamily="2" charset="-120"/>
              </a:rPr>
              <a:t> </a:t>
            </a:r>
            <a:endParaRPr lang="en-US" altLang="ja-JP" sz="2200" dirty="0">
              <a:latin typeface="Songti TC" panose="02010600040101010101" pitchFamily="2" charset="-120"/>
              <a:ea typeface="Songti TC" panose="02010600040101010101" pitchFamily="2" charset="-120"/>
            </a:endParaRPr>
          </a:p>
          <a:p>
            <a:endParaRPr lang="ja-JP" altLang="en-US" sz="2200">
              <a:latin typeface="Songti TC" panose="02010600040101010101" pitchFamily="2" charset="-120"/>
              <a:ea typeface="Songti TC" panose="02010600040101010101" pitchFamily="2" charset="-120"/>
            </a:endParaRPr>
          </a:p>
        </p:txBody>
      </p:sp>
      <p:sp>
        <p:nvSpPr>
          <p:cNvPr id="5" name="Title 4"/>
          <p:cNvSpPr>
            <a:spLocks noGrp="1"/>
          </p:cNvSpPr>
          <p:nvPr>
            <p:ph type="title"/>
          </p:nvPr>
        </p:nvSpPr>
        <p:spPr/>
        <p:txBody>
          <a:bodyPr/>
          <a:lstStyle/>
          <a:p>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noAutofit/>
          </a:bodyPr>
          <a:lstStyle/>
          <a:p>
            <a:pPr fontAlgn="auto">
              <a:lnSpc>
                <a:spcPts val="4000"/>
              </a:lnSpc>
            </a:pPr>
            <a:r>
              <a:rPr lang="zh-CN" altLang="en-US" sz="2300" dirty="0">
                <a:latin typeface="微软雅黑" panose="020B0503020204020204" charset="-122"/>
                <a:ea typeface="微软雅黑" panose="020B0503020204020204" charset="-122"/>
                <a:cs typeface="微软雅黑" panose="020B0503020204020204" charset="-122"/>
              </a:rPr>
              <a:t>以最易通过的离子命名：</a:t>
            </a:r>
          </a:p>
          <a:p>
            <a:pPr lvl="1" fontAlgn="auto">
              <a:lnSpc>
                <a:spcPts val="4000"/>
              </a:lnSpc>
            </a:pPr>
            <a:r>
              <a:rPr lang="zh-CN" altLang="en-US" sz="1970" dirty="0">
                <a:latin typeface="微软雅黑" panose="020B0503020204020204" charset="-122"/>
                <a:ea typeface="微软雅黑" panose="020B0503020204020204" charset="-122"/>
                <a:cs typeface="微软雅黑" panose="020B0503020204020204" charset="-122"/>
              </a:rPr>
              <a:t>钠通道(sodium channel)</a:t>
            </a:r>
          </a:p>
          <a:p>
            <a:pPr lvl="2" fontAlgn="auto">
              <a:lnSpc>
                <a:spcPts val="4000"/>
              </a:lnSpc>
            </a:pPr>
            <a:r>
              <a:rPr lang="zh-CN" altLang="en-US" sz="1640" dirty="0">
                <a:latin typeface="微软雅黑" panose="020B0503020204020204" charset="-122"/>
                <a:ea typeface="微软雅黑" panose="020B0503020204020204" charset="-122"/>
                <a:cs typeface="微软雅黑" panose="020B0503020204020204" charset="-122"/>
              </a:rPr>
              <a:t>在动作电位的形成和传播中具有重要作用;</a:t>
            </a:r>
          </a:p>
          <a:p>
            <a:pPr lvl="1" fontAlgn="auto">
              <a:lnSpc>
                <a:spcPts val="4000"/>
              </a:lnSpc>
            </a:pPr>
            <a:r>
              <a:rPr lang="zh-CN" altLang="en-US" sz="1970" dirty="0">
                <a:latin typeface="微软雅黑" panose="020B0503020204020204" charset="-122"/>
                <a:ea typeface="微软雅黑" panose="020B0503020204020204" charset="-122"/>
                <a:cs typeface="微软雅黑" panose="020B0503020204020204" charset="-122"/>
              </a:rPr>
              <a:t>钾通道(potassium channel)</a:t>
            </a:r>
          </a:p>
          <a:p>
            <a:pPr lvl="2" fontAlgn="auto">
              <a:lnSpc>
                <a:spcPts val="4000"/>
              </a:lnSpc>
            </a:pPr>
            <a:r>
              <a:rPr lang="zh-CN" altLang="en-US" sz="1640" dirty="0">
                <a:latin typeface="微软雅黑" panose="020B0503020204020204" charset="-122"/>
                <a:ea typeface="微软雅黑" panose="020B0503020204020204" charset="-122"/>
                <a:cs typeface="微软雅黑" panose="020B0503020204020204" charset="-122"/>
              </a:rPr>
              <a:t>能控制兴奋性和电信号的形式；</a:t>
            </a:r>
          </a:p>
          <a:p>
            <a:pPr lvl="1" fontAlgn="auto">
              <a:lnSpc>
                <a:spcPts val="4000"/>
              </a:lnSpc>
            </a:pPr>
            <a:r>
              <a:rPr lang="zh-CN" altLang="en-US" sz="1970" dirty="0">
                <a:latin typeface="微软雅黑" panose="020B0503020204020204" charset="-122"/>
                <a:ea typeface="微软雅黑" panose="020B0503020204020204" charset="-122"/>
                <a:cs typeface="微软雅黑" panose="020B0503020204020204" charset="-122"/>
              </a:rPr>
              <a:t>钙通道(calcium channel)</a:t>
            </a:r>
          </a:p>
          <a:p>
            <a:pPr lvl="2" fontAlgn="auto">
              <a:lnSpc>
                <a:spcPts val="4000"/>
              </a:lnSpc>
            </a:pPr>
            <a:r>
              <a:rPr lang="zh-CN" altLang="en-US" sz="1640" dirty="0">
                <a:latin typeface="微软雅黑" panose="020B0503020204020204" charset="-122"/>
                <a:ea typeface="微软雅黑" panose="020B0503020204020204" charset="-122"/>
                <a:cs typeface="微软雅黑" panose="020B0503020204020204" charset="-122"/>
              </a:rPr>
              <a:t>调节细胞内Ca2+水平，从而触发递质释放和调制其它细胞功能。</a:t>
            </a:r>
          </a:p>
        </p:txBody>
      </p:sp>
      <p:sp>
        <p:nvSpPr>
          <p:cNvPr id="2" name="Title 1"/>
          <p:cNvSpPr>
            <a:spLocks noGrp="1"/>
          </p:cNvSpPr>
          <p:nvPr>
            <p:ph type="title"/>
          </p:nvPr>
        </p:nvSpPr>
        <p:spPr/>
        <p:txBody>
          <a:bodyPr/>
          <a:lstStyle/>
          <a:p>
            <a:r>
              <a:rPr lang="ja-JP" altLang="en-US"/>
              <a:t>离子通道 </a:t>
            </a:r>
            <a:r>
              <a:rPr lang="en-US" altLang="ja-JP" dirty="0"/>
              <a:t>(</a:t>
            </a:r>
            <a:r>
              <a:rPr lang="en-US" dirty="0"/>
              <a:t>ion channel)</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2" y="1685678"/>
            <a:ext cx="4899030" cy="4921498"/>
          </a:xfrm>
        </p:spPr>
        <p:txBody>
          <a:bodyPr>
            <a:noAutofit/>
          </a:bodyPr>
          <a:lstStyle/>
          <a:p>
            <a:pPr fontAlgn="auto">
              <a:lnSpc>
                <a:spcPts val="4000"/>
              </a:lnSpc>
            </a:pPr>
            <a:r>
              <a:rPr lang="zh-CN" altLang="en-US" sz="2300" dirty="0">
                <a:latin typeface="微软雅黑" panose="020B0503020204020204" charset="-122"/>
                <a:ea typeface="微软雅黑" panose="020B0503020204020204" charset="-122"/>
                <a:cs typeface="微软雅黑" panose="020B0503020204020204" charset="-122"/>
              </a:rPr>
              <a:t>钠通道的分子结构：</a:t>
            </a:r>
          </a:p>
          <a:p>
            <a:pPr fontAlgn="auto">
              <a:lnSpc>
                <a:spcPts val="4000"/>
              </a:lnSpc>
            </a:pPr>
            <a:r>
              <a:rPr lang="en-US" altLang="zh-CN" sz="1640" dirty="0">
                <a:latin typeface="微软雅黑" panose="020B0503020204020204" charset="-122"/>
                <a:ea typeface="微软雅黑" panose="020B0503020204020204" charset="-122"/>
                <a:cs typeface="微软雅黑" panose="020B0503020204020204" charset="-122"/>
              </a:rPr>
              <a:t>1820</a:t>
            </a:r>
            <a:r>
              <a:rPr lang="zh-CN" altLang="en-US" sz="1640" dirty="0">
                <a:latin typeface="微软雅黑" panose="020B0503020204020204" charset="-122"/>
                <a:ea typeface="微软雅黑" panose="020B0503020204020204" charset="-122"/>
                <a:cs typeface="微软雅黑" panose="020B0503020204020204" charset="-122"/>
              </a:rPr>
              <a:t>个氨基酸残基组成的单肽链</a:t>
            </a:r>
          </a:p>
          <a:p>
            <a:pPr fontAlgn="auto">
              <a:lnSpc>
                <a:spcPts val="4000"/>
              </a:lnSpc>
            </a:pPr>
            <a:r>
              <a:rPr lang="zh-CN" altLang="en-US" sz="1640" dirty="0">
                <a:latin typeface="微软雅黑" panose="020B0503020204020204" charset="-122"/>
                <a:ea typeface="微软雅黑" panose="020B0503020204020204" charset="-122"/>
                <a:cs typeface="微软雅黑" panose="020B0503020204020204" charset="-122"/>
              </a:rPr>
              <a:t>含有</a:t>
            </a:r>
            <a:r>
              <a:rPr lang="en-US" altLang="zh-CN" sz="1640" dirty="0">
                <a:latin typeface="微软雅黑" panose="020B0503020204020204" charset="-122"/>
                <a:ea typeface="微软雅黑" panose="020B0503020204020204" charset="-122"/>
                <a:cs typeface="微软雅黑" panose="020B0503020204020204" charset="-122"/>
              </a:rPr>
              <a:t>4</a:t>
            </a:r>
            <a:r>
              <a:rPr lang="zh-CN" altLang="en-US" sz="1640" dirty="0">
                <a:latin typeface="微软雅黑" panose="020B0503020204020204" charset="-122"/>
                <a:ea typeface="微软雅黑" panose="020B0503020204020204" charset="-122"/>
                <a:cs typeface="微软雅黑" panose="020B0503020204020204" charset="-122"/>
              </a:rPr>
              <a:t>个重复膜件，每个膜件含有</a:t>
            </a:r>
            <a:r>
              <a:rPr lang="en-US" altLang="zh-CN" sz="1640" dirty="0">
                <a:latin typeface="微软雅黑" panose="020B0503020204020204" charset="-122"/>
                <a:ea typeface="微软雅黑" panose="020B0503020204020204" charset="-122"/>
                <a:cs typeface="微软雅黑" panose="020B0503020204020204" charset="-122"/>
              </a:rPr>
              <a:t>6</a:t>
            </a:r>
            <a:r>
              <a:rPr lang="zh-CN" altLang="en-US" sz="1640" dirty="0">
                <a:latin typeface="微软雅黑" panose="020B0503020204020204" charset="-122"/>
                <a:ea typeface="微软雅黑" panose="020B0503020204020204" charset="-122"/>
                <a:cs typeface="微软雅黑" panose="020B0503020204020204" charset="-122"/>
              </a:rPr>
              <a:t>个跨膜螺旋（</a:t>
            </a:r>
            <a:r>
              <a:rPr lang="en-US" altLang="zh-CN" sz="1640" dirty="0">
                <a:latin typeface="微软雅黑" panose="020B0503020204020204" charset="-122"/>
                <a:ea typeface="微软雅黑" panose="020B0503020204020204" charset="-122"/>
                <a:cs typeface="微软雅黑" panose="020B0503020204020204" charset="-122"/>
              </a:rPr>
              <a:t>TM</a:t>
            </a:r>
            <a:r>
              <a:rPr lang="zh-CN" altLang="en-US" sz="1640" dirty="0">
                <a:latin typeface="微软雅黑" panose="020B0503020204020204" charset="-122"/>
                <a:ea typeface="微软雅黑" panose="020B0503020204020204" charset="-122"/>
                <a:cs typeface="微软雅黑" panose="020B0503020204020204" charset="-122"/>
              </a:rPr>
              <a:t>），其中第</a:t>
            </a:r>
            <a:r>
              <a:rPr lang="en-US" altLang="zh-CN" sz="1640" dirty="0">
                <a:latin typeface="微软雅黑" panose="020B0503020204020204" charset="-122"/>
                <a:ea typeface="微软雅黑" panose="020B0503020204020204" charset="-122"/>
                <a:cs typeface="微软雅黑" panose="020B0503020204020204" charset="-122"/>
              </a:rPr>
              <a:t>4</a:t>
            </a:r>
            <a:r>
              <a:rPr lang="zh-CN" altLang="en-US" sz="1640" dirty="0">
                <a:latin typeface="微软雅黑" panose="020B0503020204020204" charset="-122"/>
                <a:ea typeface="微软雅黑" panose="020B0503020204020204" charset="-122"/>
                <a:cs typeface="微软雅黑" panose="020B0503020204020204" charset="-122"/>
              </a:rPr>
              <a:t>个</a:t>
            </a:r>
            <a:r>
              <a:rPr lang="en-US" altLang="zh-CN" sz="1640" dirty="0">
                <a:latin typeface="微软雅黑" panose="020B0503020204020204" charset="-122"/>
                <a:ea typeface="微软雅黑" panose="020B0503020204020204" charset="-122"/>
                <a:cs typeface="微软雅黑" panose="020B0503020204020204" charset="-122"/>
              </a:rPr>
              <a:t>TM</a:t>
            </a:r>
            <a:r>
              <a:rPr lang="zh-CN" altLang="en-US" sz="1640" dirty="0">
                <a:latin typeface="微软雅黑" panose="020B0503020204020204" charset="-122"/>
                <a:ea typeface="微软雅黑" panose="020B0503020204020204" charset="-122"/>
                <a:cs typeface="微软雅黑" panose="020B0503020204020204" charset="-122"/>
              </a:rPr>
              <a:t>含有带正电的氨基酸，这些氨基酸在感受电压中起到重要作用。第</a:t>
            </a:r>
            <a:r>
              <a:rPr lang="en-US" altLang="zh-CN" sz="1640" dirty="0">
                <a:latin typeface="微软雅黑" panose="020B0503020204020204" charset="-122"/>
                <a:ea typeface="微软雅黑" panose="020B0503020204020204" charset="-122"/>
                <a:cs typeface="微软雅黑" panose="020B0503020204020204" charset="-122"/>
              </a:rPr>
              <a:t>5</a:t>
            </a:r>
            <a:r>
              <a:rPr lang="zh-CN" altLang="en-US" sz="1640" dirty="0">
                <a:latin typeface="微软雅黑" panose="020B0503020204020204" charset="-122"/>
                <a:ea typeface="微软雅黑" panose="020B0503020204020204" charset="-122"/>
                <a:cs typeface="微软雅黑" panose="020B0503020204020204" charset="-122"/>
              </a:rPr>
              <a:t>和第</a:t>
            </a:r>
            <a:r>
              <a:rPr lang="en-US" altLang="zh-CN" sz="1640" dirty="0">
                <a:latin typeface="微软雅黑" panose="020B0503020204020204" charset="-122"/>
                <a:ea typeface="微软雅黑" panose="020B0503020204020204" charset="-122"/>
                <a:cs typeface="微软雅黑" panose="020B0503020204020204" charset="-122"/>
              </a:rPr>
              <a:t>6</a:t>
            </a:r>
            <a:r>
              <a:rPr lang="zh-CN" altLang="en-US" sz="1640" dirty="0">
                <a:latin typeface="微软雅黑" panose="020B0503020204020204" charset="-122"/>
                <a:ea typeface="微软雅黑" panose="020B0503020204020204" charset="-122"/>
                <a:cs typeface="微软雅黑" panose="020B0503020204020204" charset="-122"/>
              </a:rPr>
              <a:t>个</a:t>
            </a:r>
            <a:r>
              <a:rPr lang="en-US" altLang="zh-CN" sz="1640" dirty="0">
                <a:latin typeface="微软雅黑" panose="020B0503020204020204" charset="-122"/>
                <a:ea typeface="微软雅黑" panose="020B0503020204020204" charset="-122"/>
                <a:cs typeface="微软雅黑" panose="020B0503020204020204" charset="-122"/>
              </a:rPr>
              <a:t>TM</a:t>
            </a:r>
            <a:r>
              <a:rPr lang="zh-CN" altLang="en-US" sz="1640" dirty="0">
                <a:latin typeface="微软雅黑" panose="020B0503020204020204" charset="-122"/>
                <a:ea typeface="微软雅黑" panose="020B0503020204020204" charset="-122"/>
                <a:cs typeface="微软雅黑" panose="020B0503020204020204" charset="-122"/>
              </a:rPr>
              <a:t>之间是离子传导孔。</a:t>
            </a:r>
          </a:p>
        </p:txBody>
      </p:sp>
      <p:sp>
        <p:nvSpPr>
          <p:cNvPr id="4" name="Title 3"/>
          <p:cNvSpPr>
            <a:spLocks noGrp="1"/>
          </p:cNvSpPr>
          <p:nvPr>
            <p:ph type="title"/>
          </p:nvPr>
        </p:nvSpPr>
        <p:spPr/>
        <p:txBody>
          <a:bodyPr/>
          <a:lstStyle/>
          <a:p>
            <a:endParaRPr lang="en-US"/>
          </a:p>
        </p:txBody>
      </p:sp>
      <p:pic>
        <p:nvPicPr>
          <p:cNvPr id="2" name="图片 1"/>
          <p:cNvPicPr>
            <a:picLocks noChangeAspect="1"/>
          </p:cNvPicPr>
          <p:nvPr>
            <p:custDataLst>
              <p:tags r:id="rId1"/>
            </p:custDataLst>
          </p:nvPr>
        </p:nvPicPr>
        <p:blipFill>
          <a:blip r:embed="rId3"/>
          <a:stretch>
            <a:fillRect/>
          </a:stretch>
        </p:blipFill>
        <p:spPr>
          <a:xfrm>
            <a:off x="5629275" y="1235075"/>
            <a:ext cx="6120765" cy="457390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2" y="1685678"/>
            <a:ext cx="4458763" cy="4921498"/>
          </a:xfrm>
        </p:spPr>
        <p:txBody>
          <a:bodyPr>
            <a:noAutofit/>
          </a:bodyPr>
          <a:lstStyle/>
          <a:p>
            <a:pPr fontAlgn="auto">
              <a:lnSpc>
                <a:spcPts val="4000"/>
              </a:lnSpc>
            </a:pPr>
            <a:r>
              <a:rPr lang="zh-CN" altLang="en-US" sz="2300" dirty="0">
                <a:latin typeface="微软雅黑" panose="020B0503020204020204" charset="-122"/>
                <a:ea typeface="微软雅黑" panose="020B0503020204020204" charset="-122"/>
                <a:cs typeface="微软雅黑" panose="020B0503020204020204" charset="-122"/>
              </a:rPr>
              <a:t>定义：由电压的变化而改变离子通道的状态：开放或关闭。</a:t>
            </a:r>
          </a:p>
        </p:txBody>
      </p:sp>
      <p:sp>
        <p:nvSpPr>
          <p:cNvPr id="2" name="标题 1"/>
          <p:cNvSpPr>
            <a:spLocks noGrp="1"/>
          </p:cNvSpPr>
          <p:nvPr>
            <p:ph type="title"/>
          </p:nvPr>
        </p:nvSpPr>
        <p:spPr/>
        <p:txBody>
          <a:bodyPr/>
          <a:lstStyle/>
          <a:p>
            <a:pPr algn="ctr"/>
            <a:r>
              <a:rPr lang="zh-CN" altLang="en-US"/>
              <a:t>电压门控离子通道</a:t>
            </a:r>
          </a:p>
        </p:txBody>
      </p:sp>
      <p:pic>
        <p:nvPicPr>
          <p:cNvPr id="4" name="图片 3"/>
          <p:cNvPicPr>
            <a:picLocks noChangeAspect="1"/>
          </p:cNvPicPr>
          <p:nvPr>
            <p:custDataLst>
              <p:tags r:id="rId1"/>
            </p:custDataLst>
          </p:nvPr>
        </p:nvPicPr>
        <p:blipFill>
          <a:blip r:embed="rId4"/>
          <a:stretch>
            <a:fillRect/>
          </a:stretch>
        </p:blipFill>
        <p:spPr>
          <a:xfrm>
            <a:off x="6409055" y="1525270"/>
            <a:ext cx="4025755" cy="4896000"/>
          </a:xfrm>
          <a:prstGeom prst="rect">
            <a:avLst/>
          </a:prstGeom>
        </p:spPr>
      </p:pic>
      <p:sp>
        <p:nvSpPr>
          <p:cNvPr id="5" name="文本框 4"/>
          <p:cNvSpPr txBox="1"/>
          <p:nvPr/>
        </p:nvSpPr>
        <p:spPr>
          <a:xfrm>
            <a:off x="5117465" y="3964305"/>
            <a:ext cx="1405890" cy="368300"/>
          </a:xfrm>
          <a:prstGeom prst="rect">
            <a:avLst/>
          </a:prstGeom>
          <a:noFill/>
        </p:spPr>
        <p:txBody>
          <a:bodyPr wrap="square" rtlCol="0">
            <a:spAutoFit/>
          </a:bodyPr>
          <a:lstStyle/>
          <a:p>
            <a:r>
              <a:rPr lang="zh-CN" altLang="en-US"/>
              <a:t>电压感受器</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658702" y="1685678"/>
            <a:ext cx="5726858" cy="4921498"/>
          </a:xfrm>
        </p:spPr>
        <p:txBody>
          <a:bodyPr>
            <a:noAutofit/>
          </a:bodyPr>
          <a:lstStyle/>
          <a:p>
            <a:pPr fontAlgn="auto">
              <a:lnSpc>
                <a:spcPts val="4000"/>
              </a:lnSpc>
            </a:pPr>
            <a:r>
              <a:rPr lang="zh-CN" altLang="en-US" sz="2300" dirty="0">
                <a:latin typeface="微软雅黑" panose="020B0503020204020204" charset="-122"/>
                <a:ea typeface="微软雅黑" panose="020B0503020204020204" charset="-122"/>
                <a:cs typeface="微软雅黑" panose="020B0503020204020204" charset="-122"/>
              </a:rPr>
              <a:t>定义：神经递质通过与通道蛋白受体的结合可以调节离子通道的开放和关闭。</a:t>
            </a:r>
          </a:p>
          <a:p>
            <a:pPr fontAlgn="auto">
              <a:lnSpc>
                <a:spcPts val="4000"/>
              </a:lnSpc>
            </a:pPr>
            <a:r>
              <a:rPr lang="zh-CN" altLang="en-US" sz="2300" dirty="0">
                <a:latin typeface="微软雅黑" panose="020B0503020204020204" charset="-122"/>
                <a:ea typeface="微软雅黑" panose="020B0503020204020204" charset="-122"/>
                <a:cs typeface="微软雅黑" panose="020B0503020204020204" charset="-122"/>
              </a:rPr>
              <a:t>受体只对其配体敏感，对电刺激不敏感；通常与离子通道偶联。</a:t>
            </a:r>
          </a:p>
          <a:p>
            <a:pPr fontAlgn="auto">
              <a:lnSpc>
                <a:spcPts val="4000"/>
              </a:lnSpc>
            </a:pPr>
            <a:r>
              <a:rPr lang="zh-CN" altLang="en-US" sz="2300" dirty="0">
                <a:latin typeface="微软雅黑" panose="020B0503020204020204" charset="-122"/>
                <a:ea typeface="微软雅黑" panose="020B0503020204020204" charset="-122"/>
                <a:cs typeface="微软雅黑" panose="020B0503020204020204" charset="-122"/>
              </a:rPr>
              <a:t>常以启动它的递质和受体命名，如乙酰胆碱受体，等等。</a:t>
            </a:r>
          </a:p>
        </p:txBody>
      </p:sp>
      <p:sp>
        <p:nvSpPr>
          <p:cNvPr id="2" name="标题 1"/>
          <p:cNvSpPr>
            <a:spLocks noGrp="1"/>
          </p:cNvSpPr>
          <p:nvPr>
            <p:ph type="title"/>
          </p:nvPr>
        </p:nvSpPr>
        <p:spPr/>
        <p:txBody>
          <a:bodyPr/>
          <a:lstStyle/>
          <a:p>
            <a:pPr algn="l"/>
            <a:r>
              <a:rPr lang="zh-CN" altLang="en-US" sz="3200"/>
              <a:t>乙酰胆碱受体：配体门控型离子通道</a:t>
            </a:r>
          </a:p>
        </p:txBody>
      </p:sp>
      <p:pic>
        <p:nvPicPr>
          <p:cNvPr id="5" name="图片 4"/>
          <p:cNvPicPr>
            <a:picLocks noChangeAspect="1"/>
          </p:cNvPicPr>
          <p:nvPr/>
        </p:nvPicPr>
        <p:blipFill>
          <a:blip r:embed="rId3"/>
          <a:stretch>
            <a:fillRect/>
          </a:stretch>
        </p:blipFill>
        <p:spPr>
          <a:xfrm>
            <a:off x="6879830" y="1821335"/>
            <a:ext cx="3926205" cy="421195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47136" y="1685678"/>
            <a:ext cx="4955060" cy="4921498"/>
          </a:xfrm>
        </p:spPr>
        <p:txBody>
          <a:bodyPr>
            <a:normAutofit/>
          </a:bodyPr>
          <a:lstStyle/>
          <a:p>
            <a:pPr>
              <a:lnSpc>
                <a:spcPct val="100000"/>
              </a:lnSpc>
            </a:pPr>
            <a:r>
              <a:rPr lang="en-US" altLang="zh-CN" sz="2000" dirty="0">
                <a:latin typeface="Songti TC" panose="02010600040101010101" pitchFamily="2" charset="-120"/>
                <a:ea typeface="Songti TC" panose="02010600040101010101" pitchFamily="2" charset="-120"/>
              </a:rPr>
              <a:t>1997</a:t>
            </a:r>
            <a:r>
              <a:rPr lang="zh-CN" altLang="en-US" sz="2000" dirty="0">
                <a:latin typeface="Songti TC" panose="02010600040101010101" pitchFamily="2" charset="-120"/>
                <a:ea typeface="Songti TC" panose="02010600040101010101" pitchFamily="2" charset="-120"/>
              </a:rPr>
              <a:t>年诺贝尔奖，丹麦科学家</a:t>
            </a:r>
            <a:r>
              <a:rPr lang="en-US" altLang="zh-CN" sz="2000" dirty="0">
                <a:latin typeface="Songti TC" panose="02010600040101010101" pitchFamily="2" charset="-120"/>
                <a:ea typeface="Songti TC" panose="02010600040101010101" pitchFamily="2" charset="-120"/>
              </a:rPr>
              <a:t>Jens Christian </a:t>
            </a:r>
            <a:r>
              <a:rPr lang="en-US" altLang="zh-CN" sz="2000" dirty="0" err="1">
                <a:latin typeface="Songti TC" panose="02010600040101010101" pitchFamily="2" charset="-120"/>
                <a:ea typeface="Songti TC" panose="02010600040101010101" pitchFamily="2" charset="-120"/>
              </a:rPr>
              <a:t>Skou</a:t>
            </a:r>
            <a:r>
              <a:rPr lang="zh-CN" altLang="en-US" sz="2000" dirty="0">
                <a:latin typeface="Songti TC" panose="02010600040101010101" pitchFamily="2" charset="-120"/>
                <a:ea typeface="Songti TC" panose="02010600040101010101" pitchFamily="2" charset="-120"/>
              </a:rPr>
              <a:t>发现钠钾泵。该泵普遍存在于动植物细胞中，具有重要的生理功能</a:t>
            </a:r>
            <a:r>
              <a:rPr lang="en-US" altLang="zh-CN" sz="2000" dirty="0">
                <a:latin typeface="Songti TC" panose="02010600040101010101" pitchFamily="2" charset="-120"/>
                <a:ea typeface="Songti TC" panose="02010600040101010101" pitchFamily="2" charset="-120"/>
              </a:rPr>
              <a:t>:</a:t>
            </a:r>
            <a:endParaRPr lang="en-US" altLang="ja-JP" sz="2000" dirty="0">
              <a:solidFill>
                <a:srgbClr val="282828"/>
              </a:solidFill>
              <a:effectLst/>
              <a:latin typeface="Songti TC" panose="02010600040101010101" pitchFamily="2" charset="-120"/>
              <a:ea typeface="Songti TC" panose="02010600040101010101" pitchFamily="2" charset="-120"/>
            </a:endParaRPr>
          </a:p>
          <a:p>
            <a:pPr lvl="1">
              <a:lnSpc>
                <a:spcPct val="100000"/>
              </a:lnSpc>
            </a:pPr>
            <a:r>
              <a:rPr lang="ja-JP" altLang="en-US" sz="1600">
                <a:solidFill>
                  <a:srgbClr val="282828"/>
                </a:solidFill>
                <a:effectLst/>
                <a:latin typeface="Songti TC" panose="02010600040101010101" pitchFamily="2" charset="-120"/>
                <a:ea typeface="Songti TC" panose="02010600040101010101" pitchFamily="2" charset="-120"/>
              </a:rPr>
              <a:t>提供</a:t>
            </a:r>
            <a:r>
              <a:rPr lang="ja-JP" altLang="en-US" sz="1600" dirty="0">
                <a:solidFill>
                  <a:srgbClr val="282828"/>
                </a:solidFill>
                <a:effectLst/>
                <a:latin typeface="Songti TC" panose="02010600040101010101" pitchFamily="2" charset="-120"/>
                <a:ea typeface="Songti TC" panose="02010600040101010101" pitchFamily="2" charset="-120"/>
              </a:rPr>
              <a:t>了细胞代谢所需的高</a:t>
            </a:r>
            <a:r>
              <a:rPr lang="en-US" altLang="ja-JP" sz="1600" dirty="0">
                <a:solidFill>
                  <a:srgbClr val="282828"/>
                </a:solidFill>
                <a:latin typeface="Songti TC" panose="02010600040101010101" pitchFamily="2" charset="-120"/>
                <a:ea typeface="Songti TC" panose="02010600040101010101" pitchFamily="2" charset="-120"/>
              </a:rPr>
              <a:t>K+</a:t>
            </a:r>
            <a:r>
              <a:rPr lang="ja-JP" altLang="en-US" sz="1600" dirty="0">
                <a:solidFill>
                  <a:srgbClr val="282828"/>
                </a:solidFill>
                <a:effectLst/>
                <a:latin typeface="Songti TC" panose="02010600040101010101" pitchFamily="2" charset="-120"/>
                <a:ea typeface="Songti TC" panose="02010600040101010101" pitchFamily="2" charset="-120"/>
              </a:rPr>
              <a:t>，维持了细胞内正常的渗透压、 </a:t>
            </a:r>
            <a:r>
              <a:rPr lang="en-US" sz="1600" dirty="0">
                <a:solidFill>
                  <a:srgbClr val="282828"/>
                </a:solidFill>
                <a:effectLst/>
                <a:latin typeface="Songti TC" panose="02010600040101010101" pitchFamily="2" charset="-120"/>
                <a:ea typeface="Songti TC" panose="02010600040101010101" pitchFamily="2" charset="-120"/>
              </a:rPr>
              <a:t>pH、 K+</a:t>
            </a:r>
            <a:r>
              <a:rPr lang="ja-JP" altLang="en-US" sz="1600" dirty="0">
                <a:solidFill>
                  <a:srgbClr val="282828"/>
                </a:solidFill>
                <a:effectLst/>
                <a:latin typeface="Songti TC" panose="02010600040101010101" pitchFamily="2" charset="-120"/>
                <a:ea typeface="Songti TC" panose="02010600040101010101" pitchFamily="2" charset="-120"/>
              </a:rPr>
              <a:t>浓度等基本条件的相对</a:t>
            </a:r>
            <a:r>
              <a:rPr lang="ja-JP" altLang="en-US" sz="1600">
                <a:solidFill>
                  <a:srgbClr val="282828"/>
                </a:solidFill>
                <a:effectLst/>
                <a:latin typeface="Songti TC" panose="02010600040101010101" pitchFamily="2" charset="-120"/>
                <a:ea typeface="Songti TC" panose="02010600040101010101" pitchFamily="2" charset="-120"/>
              </a:rPr>
              <a:t>稳定</a:t>
            </a:r>
            <a:r>
              <a:rPr lang="zh-CN" altLang="en-US" sz="1600" dirty="0">
                <a:solidFill>
                  <a:srgbClr val="282828"/>
                </a:solidFill>
                <a:effectLst/>
                <a:latin typeface="Songti TC" panose="02010600040101010101" pitchFamily="2" charset="-120"/>
                <a:ea typeface="Songti TC" panose="02010600040101010101" pitchFamily="2" charset="-120"/>
              </a:rPr>
              <a:t>；</a:t>
            </a:r>
            <a:endParaRPr lang="en-US" altLang="ja-JP" sz="1600" dirty="0">
              <a:solidFill>
                <a:srgbClr val="282828"/>
              </a:solidFill>
              <a:effectLst/>
              <a:latin typeface="Songti TC" panose="02010600040101010101" pitchFamily="2" charset="-120"/>
              <a:ea typeface="Songti TC" panose="02010600040101010101" pitchFamily="2" charset="-120"/>
            </a:endParaRPr>
          </a:p>
          <a:p>
            <a:pPr lvl="1">
              <a:lnSpc>
                <a:spcPct val="100000"/>
              </a:lnSpc>
            </a:pPr>
            <a:r>
              <a:rPr lang="ja-JP" altLang="en-US" sz="1600">
                <a:solidFill>
                  <a:srgbClr val="282828"/>
                </a:solidFill>
                <a:effectLst/>
                <a:latin typeface="Songti TC" panose="02010600040101010101" pitchFamily="2" charset="-120"/>
                <a:ea typeface="Songti TC" panose="02010600040101010101" pitchFamily="2" charset="-120"/>
              </a:rPr>
              <a:t>细胞</a:t>
            </a:r>
            <a:r>
              <a:rPr lang="ja-JP" altLang="en-US" sz="1600" dirty="0">
                <a:solidFill>
                  <a:srgbClr val="282828"/>
                </a:solidFill>
                <a:effectLst/>
                <a:latin typeface="Songti TC" panose="02010600040101010101" pitchFamily="2" charset="-120"/>
                <a:ea typeface="Songti TC" panose="02010600040101010101" pitchFamily="2" charset="-120"/>
              </a:rPr>
              <a:t>内外</a:t>
            </a:r>
            <a:r>
              <a:rPr lang="en-US" sz="1600" dirty="0">
                <a:solidFill>
                  <a:srgbClr val="282828"/>
                </a:solidFill>
                <a:effectLst/>
                <a:latin typeface="Songti TC" panose="02010600040101010101" pitchFamily="2" charset="-120"/>
                <a:ea typeface="Songti TC" panose="02010600040101010101" pitchFamily="2" charset="-120"/>
              </a:rPr>
              <a:t>Na+, K+</a:t>
            </a:r>
            <a:r>
              <a:rPr lang="ja-JP" altLang="en-US" sz="1600" dirty="0">
                <a:solidFill>
                  <a:srgbClr val="282828"/>
                </a:solidFill>
                <a:effectLst/>
                <a:latin typeface="Songti TC" panose="02010600040101010101" pitchFamily="2" charset="-120"/>
                <a:ea typeface="Songti TC" panose="02010600040101010101" pitchFamily="2" charset="-120"/>
              </a:rPr>
              <a:t>浓度差</a:t>
            </a:r>
            <a:r>
              <a:rPr lang="ja-JP" altLang="en-US" sz="1600">
                <a:solidFill>
                  <a:srgbClr val="282828"/>
                </a:solidFill>
                <a:effectLst/>
                <a:latin typeface="Songti TC" panose="02010600040101010101" pitchFamily="2" charset="-120"/>
                <a:ea typeface="Songti TC" panose="02010600040101010101" pitchFamily="2" charset="-120"/>
              </a:rPr>
              <a:t>是神经元兴奋</a:t>
            </a:r>
            <a:r>
              <a:rPr lang="ja-JP" altLang="en-US" sz="1600" dirty="0">
                <a:solidFill>
                  <a:srgbClr val="282828"/>
                </a:solidFill>
                <a:effectLst/>
                <a:latin typeface="Songti TC" panose="02010600040101010101" pitchFamily="2" charset="-120"/>
                <a:ea typeface="Songti TC" panose="02010600040101010101" pitchFamily="2" charset="-120"/>
              </a:rPr>
              <a:t>性和生物电现象的</a:t>
            </a:r>
            <a:r>
              <a:rPr lang="ja-JP" altLang="en-US" sz="1600">
                <a:solidFill>
                  <a:srgbClr val="282828"/>
                </a:solidFill>
                <a:effectLst/>
                <a:latin typeface="Songti TC" panose="02010600040101010101" pitchFamily="2" charset="-120"/>
                <a:ea typeface="Songti TC" panose="02010600040101010101" pitchFamily="2" charset="-120"/>
              </a:rPr>
              <a:t>基础</a:t>
            </a:r>
            <a:r>
              <a:rPr lang="zh-CN" altLang="en-US" sz="1600" dirty="0">
                <a:solidFill>
                  <a:srgbClr val="282828"/>
                </a:solidFill>
                <a:effectLst/>
                <a:latin typeface="Songti TC" panose="02010600040101010101" pitchFamily="2" charset="-120"/>
                <a:ea typeface="Songti TC" panose="02010600040101010101" pitchFamily="2" charset="-120"/>
              </a:rPr>
              <a:t>；</a:t>
            </a:r>
            <a:endParaRPr lang="en-US" altLang="ja-JP" sz="1600" dirty="0">
              <a:solidFill>
                <a:srgbClr val="282828"/>
              </a:solidFill>
              <a:effectLst/>
              <a:latin typeface="Songti TC" panose="02010600040101010101" pitchFamily="2" charset="-120"/>
              <a:ea typeface="Songti TC" panose="02010600040101010101" pitchFamily="2" charset="-120"/>
            </a:endParaRPr>
          </a:p>
          <a:p>
            <a:pPr lvl="1">
              <a:lnSpc>
                <a:spcPct val="100000"/>
              </a:lnSpc>
            </a:pPr>
            <a:r>
              <a:rPr lang="ja-JP" altLang="en-US" sz="1600">
                <a:solidFill>
                  <a:srgbClr val="3A3A3A"/>
                </a:solidFill>
                <a:effectLst/>
                <a:latin typeface="Songti TC" panose="02010600040101010101" pitchFamily="2" charset="-120"/>
                <a:ea typeface="Songti TC" panose="02010600040101010101" pitchFamily="2" charset="-120"/>
              </a:rPr>
              <a:t>因为</a:t>
            </a:r>
            <a:r>
              <a:rPr lang="ja-JP" altLang="en-US" sz="1600" dirty="0">
                <a:solidFill>
                  <a:srgbClr val="3A3A3A"/>
                </a:solidFill>
                <a:effectLst/>
                <a:latin typeface="Songti TC" panose="02010600040101010101" pitchFamily="2" charset="-120"/>
                <a:ea typeface="Songti TC" panose="02010600040101010101" pitchFamily="2" charset="-120"/>
              </a:rPr>
              <a:t>钠泵活动时电荷跨膜移动的不平衡，具有</a:t>
            </a:r>
            <a:r>
              <a:rPr lang="ja-JP" altLang="en-US" sz="1600" dirty="0">
                <a:solidFill>
                  <a:srgbClr val="111111"/>
                </a:solidFill>
                <a:effectLst/>
                <a:latin typeface="Songti TC" panose="02010600040101010101" pitchFamily="2" charset="-120"/>
                <a:ea typeface="Songti TC" panose="02010600040101010101" pitchFamily="2" charset="-120"/>
              </a:rPr>
              <a:t>生电性 </a:t>
            </a:r>
            <a:r>
              <a:rPr lang="en-US" altLang="ja-JP" sz="1600" dirty="0">
                <a:solidFill>
                  <a:srgbClr val="111111"/>
                </a:solidFill>
                <a:effectLst/>
                <a:latin typeface="Songti TC" panose="02010600040101010101" pitchFamily="2" charset="-120"/>
                <a:ea typeface="Songti TC" panose="02010600040101010101" pitchFamily="2" charset="-120"/>
              </a:rPr>
              <a:t>(</a:t>
            </a:r>
            <a:r>
              <a:rPr lang="en-US" sz="1600" dirty="0">
                <a:solidFill>
                  <a:srgbClr val="3A3A3A"/>
                </a:solidFill>
                <a:effectLst/>
                <a:latin typeface="Songti TC" panose="02010600040101010101" pitchFamily="2" charset="-120"/>
                <a:ea typeface="Songti TC" panose="02010600040101010101" pitchFamily="2" charset="-120"/>
              </a:rPr>
              <a:t>electrogenic), </a:t>
            </a:r>
            <a:r>
              <a:rPr lang="ja-JP" altLang="en-US" sz="1600">
                <a:solidFill>
                  <a:srgbClr val="282828"/>
                </a:solidFill>
                <a:effectLst/>
                <a:latin typeface="Songti TC" panose="02010600040101010101" pitchFamily="2" charset="-120"/>
                <a:ea typeface="Songti TC" panose="02010600040101010101" pitchFamily="2" charset="-120"/>
              </a:rPr>
              <a:t>可</a:t>
            </a:r>
            <a:r>
              <a:rPr lang="ja-JP" altLang="en-US" sz="1600">
                <a:solidFill>
                  <a:srgbClr val="3A3A3A"/>
                </a:solidFill>
                <a:effectLst/>
                <a:latin typeface="Songti TC" panose="02010600040101010101" pitchFamily="2" charset="-120"/>
                <a:ea typeface="Songti TC" panose="02010600040101010101" pitchFamily="2" charset="-120"/>
              </a:rPr>
              <a:t>直接</a:t>
            </a:r>
            <a:r>
              <a:rPr lang="ja-JP" altLang="en-US" sz="1600" dirty="0">
                <a:solidFill>
                  <a:srgbClr val="3A3A3A"/>
                </a:solidFill>
                <a:effectLst/>
                <a:latin typeface="Songti TC" panose="02010600040101010101" pitchFamily="2" charset="-120"/>
                <a:ea typeface="Songti TC" panose="02010600040101010101" pitchFamily="2" charset="-120"/>
              </a:rPr>
              <a:t>影响神经元的膜</a:t>
            </a:r>
            <a:r>
              <a:rPr lang="ja-JP" altLang="en-US" sz="1600">
                <a:solidFill>
                  <a:srgbClr val="3A3A3A"/>
                </a:solidFill>
                <a:effectLst/>
                <a:latin typeface="Songti TC" panose="02010600040101010101" pitchFamily="2" charset="-120"/>
                <a:ea typeface="Songti TC" panose="02010600040101010101" pitchFamily="2" charset="-120"/>
              </a:rPr>
              <a:t>电位</a:t>
            </a:r>
            <a:r>
              <a:rPr lang="zh-CN" altLang="en-US" sz="1600" dirty="0">
                <a:solidFill>
                  <a:srgbClr val="3A3A3A"/>
                </a:solidFill>
                <a:effectLst/>
                <a:latin typeface="Songti TC" panose="02010600040101010101" pitchFamily="2" charset="-120"/>
                <a:ea typeface="Songti TC" panose="02010600040101010101" pitchFamily="2" charset="-120"/>
              </a:rPr>
              <a:t>；</a:t>
            </a:r>
            <a:endParaRPr lang="en-US" altLang="ja-JP" sz="1600" dirty="0">
              <a:solidFill>
                <a:srgbClr val="3A3A3A"/>
              </a:solidFill>
              <a:effectLst/>
              <a:latin typeface="Songti TC" panose="02010600040101010101" pitchFamily="2" charset="-120"/>
              <a:ea typeface="Songti TC" panose="02010600040101010101" pitchFamily="2" charset="-120"/>
            </a:endParaRPr>
          </a:p>
          <a:p>
            <a:pPr lvl="1">
              <a:lnSpc>
                <a:spcPct val="100000"/>
              </a:lnSpc>
            </a:pPr>
            <a:r>
              <a:rPr lang="ja-JP" altLang="en-US" sz="1600">
                <a:solidFill>
                  <a:srgbClr val="3A3A3A"/>
                </a:solidFill>
                <a:effectLst/>
                <a:latin typeface="Songti TC" panose="02010600040101010101" pitchFamily="2" charset="-120"/>
                <a:ea typeface="Songti TC" panose="02010600040101010101" pitchFamily="2" charset="-120"/>
              </a:rPr>
              <a:t>细胞</a:t>
            </a:r>
            <a:r>
              <a:rPr lang="ja-JP" altLang="en-US" sz="1600" dirty="0">
                <a:solidFill>
                  <a:srgbClr val="3A3A3A"/>
                </a:solidFill>
                <a:effectLst/>
                <a:latin typeface="Songti TC" panose="02010600040101010101" pitchFamily="2" charset="-120"/>
                <a:ea typeface="Songti TC" panose="02010600040101010101" pitchFamily="2" charset="-120"/>
              </a:rPr>
              <a:t>内外</a:t>
            </a:r>
            <a:r>
              <a:rPr lang="en-US" sz="1600" dirty="0">
                <a:solidFill>
                  <a:srgbClr val="3A3A3A"/>
                </a:solidFill>
                <a:effectLst/>
                <a:latin typeface="Songti TC" panose="02010600040101010101" pitchFamily="2" charset="-120"/>
                <a:ea typeface="Songti TC" panose="02010600040101010101" pitchFamily="2" charset="-120"/>
              </a:rPr>
              <a:t>Na</a:t>
            </a:r>
            <a:r>
              <a:rPr lang="en-US" altLang="ja-JP" sz="1600" dirty="0">
                <a:solidFill>
                  <a:srgbClr val="3A3A3A"/>
                </a:solidFill>
                <a:effectLst/>
                <a:latin typeface="Songti TC" panose="02010600040101010101" pitchFamily="2" charset="-120"/>
                <a:ea typeface="Songti TC" panose="02010600040101010101" pitchFamily="2" charset="-120"/>
              </a:rPr>
              <a:t>+</a:t>
            </a:r>
            <a:r>
              <a:rPr lang="ja-JP" altLang="en-US" sz="1600" dirty="0">
                <a:solidFill>
                  <a:srgbClr val="3A3A3A"/>
                </a:solidFill>
                <a:effectLst/>
                <a:latin typeface="Songti TC" panose="02010600040101010101" pitchFamily="2" charset="-120"/>
                <a:ea typeface="Songti TC" panose="02010600040101010101" pitchFamily="2" charset="-120"/>
              </a:rPr>
              <a:t>的浓度差，是许多继发性主动转运的动力来源 </a:t>
            </a:r>
            <a:r>
              <a:rPr lang="ja-JP" altLang="en-US" sz="1600" dirty="0">
                <a:solidFill>
                  <a:srgbClr val="545454"/>
                </a:solidFill>
                <a:effectLst/>
                <a:latin typeface="Songti TC" panose="02010600040101010101" pitchFamily="2" charset="-120"/>
                <a:ea typeface="Songti TC" panose="02010600040101010101" pitchFamily="2" charset="-120"/>
              </a:rPr>
              <a:t>。 </a:t>
            </a:r>
            <a:endParaRPr lang="en-US" altLang="ja-JP" sz="1600" dirty="0">
              <a:solidFill>
                <a:srgbClr val="545454"/>
              </a:solidFill>
              <a:effectLst/>
              <a:latin typeface="Songti TC" panose="02010600040101010101" pitchFamily="2" charset="-120"/>
              <a:ea typeface="Songti TC" panose="02010600040101010101" pitchFamily="2" charset="-120"/>
            </a:endParaRPr>
          </a:p>
        </p:txBody>
      </p:sp>
      <p:sp>
        <p:nvSpPr>
          <p:cNvPr id="2" name="Title 1"/>
          <p:cNvSpPr>
            <a:spLocks noGrp="1"/>
          </p:cNvSpPr>
          <p:nvPr>
            <p:ph type="title"/>
          </p:nvPr>
        </p:nvSpPr>
        <p:spPr/>
        <p:txBody>
          <a:bodyPr>
            <a:normAutofit fontScale="90000"/>
          </a:bodyPr>
          <a:lstStyle/>
          <a:p>
            <a:r>
              <a:rPr lang="ja-JP" altLang="en-US" sz="3600" dirty="0">
                <a:solidFill>
                  <a:srgbClr val="0070C0"/>
                </a:solidFill>
                <a:effectLst/>
                <a:latin typeface="HiddenHorzOCR"/>
              </a:rPr>
              <a:t>钠</a:t>
            </a:r>
            <a:r>
              <a:rPr lang="en-US" altLang="ja-JP" sz="3600" dirty="0">
                <a:solidFill>
                  <a:srgbClr val="0070C0"/>
                </a:solidFill>
                <a:effectLst/>
                <a:latin typeface="HiddenHorzOCR"/>
              </a:rPr>
              <a:t>-</a:t>
            </a:r>
            <a:r>
              <a:rPr lang="ja-JP" altLang="en-US" sz="3600" dirty="0">
                <a:solidFill>
                  <a:srgbClr val="0070C0"/>
                </a:solidFill>
                <a:effectLst/>
                <a:latin typeface="HiddenHorzOCR"/>
              </a:rPr>
              <a:t>钾泵 </a:t>
            </a:r>
            <a:r>
              <a:rPr lang="en-US" altLang="ja-JP" sz="3600" dirty="0">
                <a:solidFill>
                  <a:srgbClr val="0070C0"/>
                </a:solidFill>
                <a:effectLst/>
                <a:latin typeface="HiddenHorzOCR"/>
              </a:rPr>
              <a:t>(</a:t>
            </a:r>
            <a:r>
              <a:rPr lang="en-US" sz="3600" dirty="0">
                <a:solidFill>
                  <a:srgbClr val="0070C0"/>
                </a:solidFill>
                <a:effectLst/>
                <a:latin typeface="HiddenHorzOCR"/>
              </a:rPr>
              <a:t>sodium-potassium </a:t>
            </a:r>
            <a:r>
              <a:rPr lang="en-US" sz="3600" dirty="0">
                <a:solidFill>
                  <a:srgbClr val="0070C0"/>
                </a:solidFill>
                <a:effectLst/>
                <a:latin typeface="Times"/>
              </a:rPr>
              <a:t>pump)</a:t>
            </a:r>
            <a:endParaRPr lang="en-US" sz="3600" dirty="0">
              <a:solidFill>
                <a:srgbClr val="0070C0"/>
              </a:solidFill>
            </a:endParaRPr>
          </a:p>
        </p:txBody>
      </p:sp>
      <p:sp>
        <p:nvSpPr>
          <p:cNvPr id="4" name="TextBox 3"/>
          <p:cNvSpPr txBox="1"/>
          <p:nvPr/>
        </p:nvSpPr>
        <p:spPr>
          <a:xfrm>
            <a:off x="538843" y="5355771"/>
            <a:ext cx="184731" cy="369332"/>
          </a:xfrm>
          <a:prstGeom prst="rect">
            <a:avLst/>
          </a:prstGeom>
          <a:noFill/>
        </p:spPr>
        <p:txBody>
          <a:bodyPr wrap="none" rtlCol="0">
            <a:spAutoFit/>
          </a:bodyPr>
          <a:lstStyle/>
          <a:p>
            <a:endParaRPr lang="en-US" dirty="0"/>
          </a:p>
        </p:txBody>
      </p:sp>
      <p:pic>
        <p:nvPicPr>
          <p:cNvPr id="6" name="Picture 5" descr="Diagram of a cell cycle&#10;&#10;Description automatically generated"/>
          <p:cNvPicPr>
            <a:picLocks noChangeAspect="1"/>
          </p:cNvPicPr>
          <p:nvPr/>
        </p:nvPicPr>
        <p:blipFill>
          <a:blip r:embed="rId2" cstate="screen"/>
          <a:stretch>
            <a:fillRect/>
          </a:stretch>
        </p:blipFill>
        <p:spPr>
          <a:xfrm>
            <a:off x="5334000" y="1685678"/>
            <a:ext cx="6858000" cy="41148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sz="quarter" idx="10"/>
          </p:nvPr>
        </p:nvSpPr>
        <p:spPr>
          <a:xfrm>
            <a:off x="314729" y="2674218"/>
            <a:ext cx="6064358" cy="4921498"/>
          </a:xfrm>
        </p:spPr>
        <p:txBody>
          <a:bodyPr/>
          <a:lstStyle/>
          <a:p>
            <a:r>
              <a:rPr lang="ja-JP" altLang="en-US" sz="1800">
                <a:solidFill>
                  <a:srgbClr val="0070C0"/>
                </a:solidFill>
                <a:effectLst/>
                <a:latin typeface="Songti TC" panose="02010600040101010101" pitchFamily="2" charset="-120"/>
                <a:ea typeface="Songti TC" panose="02010600040101010101" pitchFamily="2" charset="-120"/>
              </a:rPr>
              <a:t>细胞外记录 </a:t>
            </a:r>
            <a:r>
              <a:rPr lang="en-US" altLang="ja-JP" sz="1800" dirty="0">
                <a:solidFill>
                  <a:srgbClr val="0070C0"/>
                </a:solidFill>
                <a:effectLst/>
                <a:latin typeface="Songti TC" panose="02010600040101010101" pitchFamily="2" charset="-120"/>
                <a:ea typeface="Songti TC" panose="02010600040101010101" pitchFamily="2" charset="-120"/>
              </a:rPr>
              <a:t>(</a:t>
            </a:r>
            <a:r>
              <a:rPr lang="en-US" sz="1800" dirty="0">
                <a:solidFill>
                  <a:srgbClr val="0070C0"/>
                </a:solidFill>
                <a:effectLst/>
                <a:latin typeface="Songti TC" panose="02010600040101010101" pitchFamily="2" charset="-120"/>
                <a:ea typeface="Songti TC" panose="02010600040101010101" pitchFamily="2" charset="-120"/>
              </a:rPr>
              <a:t>extracellular recording) </a:t>
            </a:r>
            <a:r>
              <a:rPr lang="ja-JP" altLang="en-US" sz="1800">
                <a:solidFill>
                  <a:srgbClr val="0070C0"/>
                </a:solidFill>
                <a:effectLst/>
                <a:latin typeface="Songti TC" panose="02010600040101010101" pitchFamily="2" charset="-120"/>
                <a:ea typeface="Songti TC" panose="02010600040101010101" pitchFamily="2" charset="-120"/>
              </a:rPr>
              <a:t>技术</a:t>
            </a:r>
            <a:r>
              <a:rPr lang="en-US" altLang="zh-CN" sz="1800" dirty="0">
                <a:solidFill>
                  <a:srgbClr val="282828"/>
                </a:solidFill>
                <a:effectLst/>
                <a:latin typeface="Songti TC" panose="02010600040101010101" pitchFamily="2" charset="-120"/>
                <a:ea typeface="Songti TC" panose="02010600040101010101" pitchFamily="2" charset="-120"/>
              </a:rPr>
              <a:t>,</a:t>
            </a:r>
            <a:r>
              <a:rPr lang="ja-JP" altLang="en-US" sz="1800">
                <a:solidFill>
                  <a:srgbClr val="282828"/>
                </a:solidFill>
                <a:effectLst/>
                <a:latin typeface="Songti TC" panose="02010600040101010101" pitchFamily="2" charset="-120"/>
                <a:ea typeface="Songti TC" panose="02010600040101010101" pitchFamily="2" charset="-120"/>
              </a:rPr>
              <a:t>即将微电极插至神经元附近，当细胞有电活动</a:t>
            </a:r>
            <a:r>
              <a:rPr lang="en-US" altLang="ja-JP" sz="1800" dirty="0">
                <a:solidFill>
                  <a:srgbClr val="282828"/>
                </a:solidFill>
                <a:effectLst/>
                <a:latin typeface="Songti TC" panose="02010600040101010101" pitchFamily="2" charset="-120"/>
                <a:ea typeface="Songti TC" panose="02010600040101010101" pitchFamily="2" charset="-120"/>
              </a:rPr>
              <a:t>(</a:t>
            </a:r>
            <a:r>
              <a:rPr lang="ja-JP" altLang="en-US" sz="1800">
                <a:solidFill>
                  <a:srgbClr val="282828"/>
                </a:solidFill>
                <a:effectLst/>
                <a:latin typeface="Songti TC" panose="02010600040101010101" pitchFamily="2" charset="-120"/>
                <a:ea typeface="Songti TC" panose="02010600040101010101" pitchFamily="2" charset="-120"/>
              </a:rPr>
              <a:t>如产生动作电位</a:t>
            </a:r>
            <a:r>
              <a:rPr lang="en-US" altLang="ja-JP" sz="1800" dirty="0">
                <a:solidFill>
                  <a:srgbClr val="282828"/>
                </a:solidFill>
                <a:effectLst/>
                <a:latin typeface="Songti TC" panose="02010600040101010101" pitchFamily="2" charset="-120"/>
                <a:ea typeface="Songti TC" panose="02010600040101010101" pitchFamily="2" charset="-120"/>
              </a:rPr>
              <a:t>)</a:t>
            </a:r>
            <a:r>
              <a:rPr lang="ja-JP" altLang="en-US" sz="1800">
                <a:solidFill>
                  <a:srgbClr val="282828"/>
                </a:solidFill>
                <a:effectLst/>
                <a:latin typeface="Songti TC" panose="02010600040101010101" pitchFamily="2" charset="-120"/>
                <a:ea typeface="Songti TC" panose="02010600040101010101" pitchFamily="2" charset="-120"/>
              </a:rPr>
              <a:t>时，该处就与参考电极</a:t>
            </a:r>
            <a:r>
              <a:rPr lang="en-US" altLang="ja-JP" sz="1800" dirty="0">
                <a:solidFill>
                  <a:srgbClr val="282828"/>
                </a:solidFill>
                <a:effectLst/>
                <a:latin typeface="Songti TC" panose="02010600040101010101" pitchFamily="2" charset="-120"/>
                <a:ea typeface="Songti TC" panose="02010600040101010101" pitchFamily="2" charset="-120"/>
              </a:rPr>
              <a:t>(</a:t>
            </a:r>
            <a:r>
              <a:rPr lang="ja-JP" altLang="en-US" sz="1800">
                <a:solidFill>
                  <a:srgbClr val="282828"/>
                </a:solidFill>
                <a:effectLst/>
                <a:latin typeface="Songti TC" panose="02010600040101010101" pitchFamily="2" charset="-120"/>
                <a:ea typeface="Songti TC" panose="02010600040101010101" pitchFamily="2" charset="-120"/>
              </a:rPr>
              <a:t>常与细胞外液相接并接地</a:t>
            </a:r>
            <a:r>
              <a:rPr lang="en-US" altLang="ja-JP" sz="1800" dirty="0">
                <a:solidFill>
                  <a:srgbClr val="282828"/>
                </a:solidFill>
                <a:effectLst/>
                <a:latin typeface="Songti TC" panose="02010600040101010101" pitchFamily="2" charset="-120"/>
                <a:ea typeface="Songti TC" panose="02010600040101010101" pitchFamily="2" charset="-120"/>
              </a:rPr>
              <a:t>)</a:t>
            </a:r>
            <a:r>
              <a:rPr lang="ja-JP" altLang="en-US" sz="1800">
                <a:solidFill>
                  <a:srgbClr val="282828"/>
                </a:solidFill>
                <a:effectLst/>
                <a:latin typeface="Songti TC" panose="02010600040101010101" pitchFamily="2" charset="-120"/>
                <a:ea typeface="Songti TC" panose="02010600040101010101" pitchFamily="2" charset="-120"/>
              </a:rPr>
              <a:t>之间产生电位差，进而记录到电位的变化 </a:t>
            </a:r>
            <a:r>
              <a:rPr lang="ja-JP" altLang="en-US" sz="1800">
                <a:solidFill>
                  <a:srgbClr val="686868"/>
                </a:solidFill>
                <a:effectLst/>
                <a:latin typeface="Songti TC" panose="02010600040101010101" pitchFamily="2" charset="-120"/>
                <a:ea typeface="Songti TC" panose="02010600040101010101" pitchFamily="2" charset="-120"/>
              </a:rPr>
              <a:t>。 </a:t>
            </a:r>
            <a:endParaRPr lang="en-US" altLang="ja-JP" sz="1800" dirty="0">
              <a:solidFill>
                <a:srgbClr val="686868"/>
              </a:solidFill>
              <a:effectLst/>
              <a:latin typeface="Songti TC" panose="02010600040101010101" pitchFamily="2" charset="-120"/>
              <a:ea typeface="Songti TC" panose="02010600040101010101" pitchFamily="2" charset="-120"/>
            </a:endParaRPr>
          </a:p>
          <a:p>
            <a:endParaRPr lang="ja-JP" altLang="en-US">
              <a:latin typeface="Songti TC" panose="02010600040101010101" pitchFamily="2" charset="-120"/>
              <a:ea typeface="Songti TC" panose="02010600040101010101" pitchFamily="2" charset="-120"/>
            </a:endParaRPr>
          </a:p>
          <a:p>
            <a:r>
              <a:rPr lang="ja-JP" altLang="en-US" sz="1800">
                <a:solidFill>
                  <a:srgbClr val="0070C0"/>
                </a:solidFill>
                <a:effectLst/>
                <a:latin typeface="Songti TC" panose="02010600040101010101" pitchFamily="2" charset="-120"/>
                <a:ea typeface="Songti TC" panose="02010600040101010101" pitchFamily="2" charset="-120"/>
              </a:rPr>
              <a:t>细胞内记录 </a:t>
            </a:r>
            <a:r>
              <a:rPr lang="en-US" altLang="ja-JP" sz="1800" dirty="0">
                <a:solidFill>
                  <a:srgbClr val="0070C0"/>
                </a:solidFill>
                <a:effectLst/>
                <a:latin typeface="Songti TC" panose="02010600040101010101" pitchFamily="2" charset="-120"/>
                <a:ea typeface="Songti TC" panose="02010600040101010101" pitchFamily="2" charset="-120"/>
              </a:rPr>
              <a:t>(</a:t>
            </a:r>
            <a:r>
              <a:rPr lang="en-US" sz="1800" dirty="0">
                <a:solidFill>
                  <a:srgbClr val="0070C0"/>
                </a:solidFill>
                <a:effectLst/>
                <a:latin typeface="Songti TC" panose="02010600040101010101" pitchFamily="2" charset="-120"/>
                <a:ea typeface="Songti TC" panose="02010600040101010101" pitchFamily="2" charset="-120"/>
              </a:rPr>
              <a:t>intracellular recording) </a:t>
            </a:r>
            <a:r>
              <a:rPr lang="ja-JP" altLang="en-US" sz="1800">
                <a:solidFill>
                  <a:srgbClr val="282828"/>
                </a:solidFill>
                <a:effectLst/>
                <a:latin typeface="Songti TC" panose="02010600040101010101" pitchFamily="2" charset="-120"/>
                <a:ea typeface="Songti TC" panose="02010600040101010101" pitchFamily="2" charset="-120"/>
              </a:rPr>
              <a:t>是最常用的细胞电生理记录技术 </a:t>
            </a:r>
            <a:r>
              <a:rPr lang="ja-JP" altLang="en-US" sz="1800">
                <a:solidFill>
                  <a:srgbClr val="686868"/>
                </a:solidFill>
                <a:effectLst/>
                <a:latin typeface="Songti TC" panose="02010600040101010101" pitchFamily="2" charset="-120"/>
                <a:ea typeface="Songti TC" panose="02010600040101010101" pitchFamily="2" charset="-120"/>
              </a:rPr>
              <a:t>。 </a:t>
            </a:r>
            <a:r>
              <a:rPr lang="ja-JP" altLang="en-US" sz="1800">
                <a:solidFill>
                  <a:srgbClr val="3A3A3A"/>
                </a:solidFill>
                <a:effectLst/>
                <a:latin typeface="Songti TC" panose="02010600040101010101" pitchFamily="2" charset="-120"/>
                <a:ea typeface="Songti TC" panose="02010600040101010101" pitchFamily="2" charset="-120"/>
              </a:rPr>
              <a:t>其原理是将</a:t>
            </a:r>
            <a:r>
              <a:rPr lang="ja-JP" altLang="en-US" sz="1800">
                <a:solidFill>
                  <a:srgbClr val="515151"/>
                </a:solidFill>
                <a:effectLst/>
                <a:latin typeface="Songti TC" panose="02010600040101010101" pitchFamily="2" charset="-120"/>
                <a:ea typeface="Songti TC" panose="02010600040101010101" pitchFamily="2" charset="-120"/>
              </a:rPr>
              <a:t>一</a:t>
            </a:r>
            <a:r>
              <a:rPr lang="ja-JP" altLang="en-US" sz="1800">
                <a:solidFill>
                  <a:srgbClr val="282828"/>
                </a:solidFill>
                <a:effectLst/>
                <a:latin typeface="Songti TC" panose="02010600040101010101" pitchFamily="2" charset="-120"/>
                <a:ea typeface="Songti TC" panose="02010600040101010101" pitchFamily="2" charset="-120"/>
              </a:rPr>
              <a:t>根电极置于细胞外作为参考电极，另</a:t>
            </a:r>
            <a:r>
              <a:rPr lang="ja-JP" altLang="en-US" sz="1800">
                <a:solidFill>
                  <a:srgbClr val="686868"/>
                </a:solidFill>
                <a:effectLst/>
                <a:latin typeface="Songti TC" panose="02010600040101010101" pitchFamily="2" charset="-120"/>
                <a:ea typeface="Songti TC" panose="02010600040101010101" pitchFamily="2" charset="-120"/>
              </a:rPr>
              <a:t>一</a:t>
            </a:r>
            <a:r>
              <a:rPr lang="ja-JP" altLang="en-US" sz="1800">
                <a:solidFill>
                  <a:srgbClr val="282828"/>
                </a:solidFill>
                <a:effectLst/>
                <a:latin typeface="Songti TC" panose="02010600040101010101" pitchFamily="2" charset="-120"/>
                <a:ea typeface="Songti TC" panose="02010600040101010101" pitchFamily="2" charset="-120"/>
              </a:rPr>
              <a:t>电极通常为玻璃微电极，尖端直径 </a:t>
            </a:r>
            <a:r>
              <a:rPr lang="en-US" altLang="ja-JP" sz="1800" dirty="0">
                <a:solidFill>
                  <a:srgbClr val="282828"/>
                </a:solidFill>
                <a:effectLst/>
                <a:latin typeface="Songti TC" panose="02010600040101010101" pitchFamily="2" charset="-120"/>
                <a:ea typeface="Songti TC" panose="02010600040101010101" pitchFamily="2" charset="-120"/>
              </a:rPr>
              <a:t>&lt;1</a:t>
            </a:r>
            <a:r>
              <a:rPr lang="el-GR" sz="1800" dirty="0">
                <a:solidFill>
                  <a:srgbClr val="282828"/>
                </a:solidFill>
                <a:effectLst/>
                <a:latin typeface="Songti TC" panose="02010600040101010101" pitchFamily="2" charset="-120"/>
                <a:ea typeface="Songti TC" panose="02010600040101010101" pitchFamily="2" charset="-120"/>
              </a:rPr>
              <a:t>μ</a:t>
            </a:r>
            <a:r>
              <a:rPr lang="en-US" sz="1800" dirty="0">
                <a:solidFill>
                  <a:srgbClr val="282828"/>
                </a:solidFill>
                <a:effectLst/>
                <a:latin typeface="Songti TC" panose="02010600040101010101" pitchFamily="2" charset="-120"/>
                <a:ea typeface="Songti TC" panose="02010600040101010101" pitchFamily="2" charset="-120"/>
              </a:rPr>
              <a:t>m, </a:t>
            </a:r>
            <a:r>
              <a:rPr lang="ja-JP" altLang="en-US" sz="1800">
                <a:solidFill>
                  <a:srgbClr val="282828"/>
                </a:solidFill>
                <a:effectLst/>
                <a:latin typeface="Songti TC" panose="02010600040101010101" pitchFamily="2" charset="-120"/>
                <a:ea typeface="Songti TC" panose="02010600040101010101" pitchFamily="2" charset="-120"/>
              </a:rPr>
              <a:t>插入神经元内，记录神经元膜内外两侧的电位差</a:t>
            </a:r>
            <a:r>
              <a:rPr lang="zh-CN" altLang="en-US" sz="1800" dirty="0">
                <a:solidFill>
                  <a:srgbClr val="282828"/>
                </a:solidFill>
                <a:effectLst/>
                <a:latin typeface="Songti TC" panose="02010600040101010101" pitchFamily="2" charset="-120"/>
                <a:ea typeface="Songti TC" panose="02010600040101010101" pitchFamily="2" charset="-120"/>
              </a:rPr>
              <a:t>。</a:t>
            </a:r>
            <a:endParaRPr lang="en-US" dirty="0">
              <a:latin typeface="Songti TC" panose="02010600040101010101" pitchFamily="2" charset="-120"/>
              <a:ea typeface="Songti TC" panose="02010600040101010101" pitchFamily="2" charset="-120"/>
            </a:endParaRPr>
          </a:p>
          <a:p>
            <a:endParaRPr lang="en-US" dirty="0">
              <a:latin typeface="Songti TC" panose="02010600040101010101" pitchFamily="2" charset="-120"/>
              <a:ea typeface="Songti TC" panose="02010600040101010101" pitchFamily="2" charset="-120"/>
            </a:endParaRPr>
          </a:p>
        </p:txBody>
      </p:sp>
      <p:sp>
        <p:nvSpPr>
          <p:cNvPr id="13" name="Title 12"/>
          <p:cNvSpPr>
            <a:spLocks noGrp="1"/>
          </p:cNvSpPr>
          <p:nvPr>
            <p:ph type="title"/>
          </p:nvPr>
        </p:nvSpPr>
        <p:spPr/>
        <p:txBody>
          <a:bodyPr/>
          <a:lstStyle/>
          <a:p>
            <a:r>
              <a:rPr lang="ja-JP" altLang="en-US"/>
              <a:t>神经元生物电记录技术</a:t>
            </a:r>
            <a:endParaRPr lang="en-US" dirty="0"/>
          </a:p>
        </p:txBody>
      </p:sp>
      <p:sp>
        <p:nvSpPr>
          <p:cNvPr id="76805" name="灯片编号占位符 4"/>
          <p:cNvSpPr>
            <a:spLocks noGrp="1"/>
          </p:cNvSpPr>
          <p:nvPr>
            <p:ph type="sldNum" sz="quarter" idx="4294967295"/>
          </p:nvPr>
        </p:nvSpPr>
        <p:spPr>
          <a:xfrm>
            <a:off x="9448800" y="6356350"/>
            <a:ext cx="27432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1CEFE650-4F81-4AD6-9FD3-2EC5FD8D98AD}" type="slidenum">
              <a:rPr lang="zh-CN" altLang="en-US" sz="1400"/>
              <a:t>75</a:t>
            </a:fld>
            <a:endParaRPr lang="en-US" altLang="zh-CN" sz="1400"/>
          </a:p>
        </p:txBody>
      </p:sp>
      <p:sp>
        <p:nvSpPr>
          <p:cNvPr id="5" name="TextBox 4"/>
          <p:cNvSpPr txBox="1"/>
          <p:nvPr/>
        </p:nvSpPr>
        <p:spPr>
          <a:xfrm>
            <a:off x="370417" y="1548463"/>
            <a:ext cx="5725583" cy="707886"/>
          </a:xfrm>
          <a:prstGeom prst="rect">
            <a:avLst/>
          </a:prstGeom>
          <a:noFill/>
        </p:spPr>
        <p:txBody>
          <a:bodyPr wrap="square">
            <a:spAutoFit/>
          </a:bodyPr>
          <a:lstStyle/>
          <a:p>
            <a:r>
              <a:rPr lang="ja-JP" altLang="en-US" sz="2000">
                <a:solidFill>
                  <a:srgbClr val="474747"/>
                </a:solidFill>
                <a:effectLst/>
                <a:latin typeface="HiddenHorzOCR"/>
              </a:rPr>
              <a:t>神经元的活动主要表现在生物电信号的产生、变化和传播上</a:t>
            </a:r>
            <a:endParaRPr lang="ja-JP" altLang="en-US" sz="2000"/>
          </a:p>
        </p:txBody>
      </p:sp>
      <p:pic>
        <p:nvPicPr>
          <p:cNvPr id="7" name="Picture 6" descr="A diagram of a human body&#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392" y="1028764"/>
            <a:ext cx="4963886" cy="5692711"/>
          </a:xfrm>
          <a:prstGeom prst="rect">
            <a:avLst/>
          </a:prstGeom>
        </p:spPr>
      </p:pic>
      <p:sp>
        <p:nvSpPr>
          <p:cNvPr id="12" name="TextBox 11"/>
          <p:cNvSpPr txBox="1"/>
          <p:nvPr/>
        </p:nvSpPr>
        <p:spPr>
          <a:xfrm>
            <a:off x="3506230" y="313483"/>
            <a:ext cx="6098058" cy="1077218"/>
          </a:xfrm>
          <a:prstGeom prst="rect">
            <a:avLst/>
          </a:prstGeom>
          <a:noFill/>
        </p:spPr>
        <p:txBody>
          <a:bodyPr wrap="square">
            <a:spAutoFit/>
          </a:bodyPr>
          <a:lstStyle/>
          <a:p>
            <a:br>
              <a:rPr lang="ja-JP" altLang="en-US" sz="3200"/>
            </a:br>
            <a:endParaRPr lang="en-US" sz="32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sz="quarter" idx="10"/>
          </p:nvPr>
        </p:nvSpPr>
        <p:spPr>
          <a:xfrm>
            <a:off x="658702" y="1685678"/>
            <a:ext cx="5319150" cy="4921498"/>
          </a:xfrm>
        </p:spPr>
        <p:txBody>
          <a:bodyPr/>
          <a:lstStyle/>
          <a:p>
            <a:r>
              <a:rPr lang="ja-JP" altLang="en-US" sz="1800">
                <a:solidFill>
                  <a:srgbClr val="262626"/>
                </a:solidFill>
                <a:effectLst/>
                <a:latin typeface="Songti TC" panose="02010600040101010101" pitchFamily="2" charset="-120"/>
                <a:ea typeface="Songti TC" panose="02010600040101010101" pitchFamily="2" charset="-120"/>
              </a:rPr>
              <a:t>记录是对电极尖端吸附的细胞膜片进行膜电流记录的方法，若所记录的膜片上 只有单个离子通道，即为单通道记录 </a:t>
            </a:r>
            <a:r>
              <a:rPr lang="en-US" altLang="ja-JP" sz="1800" dirty="0">
                <a:solidFill>
                  <a:srgbClr val="262626"/>
                </a:solidFill>
                <a:effectLst/>
                <a:latin typeface="Songti TC" panose="02010600040101010101" pitchFamily="2" charset="-120"/>
                <a:ea typeface="Songti TC" panose="02010600040101010101" pitchFamily="2" charset="-120"/>
              </a:rPr>
              <a:t>(</a:t>
            </a:r>
            <a:r>
              <a:rPr lang="en-US" sz="1800" dirty="0">
                <a:solidFill>
                  <a:srgbClr val="262626"/>
                </a:solidFill>
                <a:effectLst/>
                <a:latin typeface="Songti TC" panose="02010600040101010101" pitchFamily="2" charset="-120"/>
                <a:ea typeface="Songti TC" panose="02010600040101010101" pitchFamily="2" charset="-120"/>
              </a:rPr>
              <a:t>single </a:t>
            </a:r>
            <a:r>
              <a:rPr lang="en-US" sz="1800" dirty="0">
                <a:solidFill>
                  <a:srgbClr val="353535"/>
                </a:solidFill>
                <a:effectLst/>
                <a:latin typeface="Songti TC" panose="02010600040101010101" pitchFamily="2" charset="-120"/>
                <a:ea typeface="Songti TC" panose="02010600040101010101" pitchFamily="2" charset="-120"/>
              </a:rPr>
              <a:t>channel </a:t>
            </a:r>
            <a:r>
              <a:rPr lang="en-US" sz="1800" dirty="0">
                <a:solidFill>
                  <a:srgbClr val="262626"/>
                </a:solidFill>
                <a:effectLst/>
                <a:latin typeface="Songti TC" panose="02010600040101010101" pitchFamily="2" charset="-120"/>
                <a:ea typeface="Songti TC" panose="02010600040101010101" pitchFamily="2" charset="-120"/>
              </a:rPr>
              <a:t>recording</a:t>
            </a:r>
            <a:r>
              <a:rPr lang="zh-CN" altLang="en-US" sz="1800" dirty="0">
                <a:solidFill>
                  <a:srgbClr val="262626"/>
                </a:solidFill>
                <a:effectLst/>
                <a:latin typeface="Songti TC" panose="02010600040101010101" pitchFamily="2" charset="-120"/>
                <a:ea typeface="Songti TC" panose="02010600040101010101" pitchFamily="2" charset="-120"/>
              </a:rPr>
              <a:t>）</a:t>
            </a:r>
            <a:endParaRPr lang="en-US" sz="1800" dirty="0">
              <a:solidFill>
                <a:srgbClr val="262626"/>
              </a:solidFill>
              <a:effectLst/>
              <a:latin typeface="Songti TC" panose="02010600040101010101" pitchFamily="2" charset="-120"/>
              <a:ea typeface="Songti TC" panose="02010600040101010101" pitchFamily="2" charset="-120"/>
            </a:endParaRPr>
          </a:p>
          <a:p>
            <a:r>
              <a:rPr lang="ja-JP" altLang="en-US" sz="1800">
                <a:solidFill>
                  <a:srgbClr val="262626"/>
                </a:solidFill>
                <a:effectLst/>
                <a:latin typeface="Songti TC" panose="02010600040101010101" pitchFamily="2" charset="-120"/>
                <a:ea typeface="Songti TC" panose="02010600040101010101" pitchFamily="2" charset="-120"/>
              </a:rPr>
              <a:t>膜片钳技术中的全细胞记录 </a:t>
            </a:r>
            <a:r>
              <a:rPr lang="en-US" altLang="ja-JP" sz="1800" dirty="0">
                <a:solidFill>
                  <a:srgbClr val="262626"/>
                </a:solidFill>
                <a:effectLst/>
                <a:latin typeface="Songti TC" panose="02010600040101010101" pitchFamily="2" charset="-120"/>
                <a:ea typeface="Songti TC" panose="02010600040101010101" pitchFamily="2" charset="-120"/>
              </a:rPr>
              <a:t>(</a:t>
            </a:r>
            <a:r>
              <a:rPr lang="en-US" sz="1800" dirty="0">
                <a:solidFill>
                  <a:srgbClr val="262626"/>
                </a:solidFill>
                <a:effectLst/>
                <a:latin typeface="Songti TC" panose="02010600040101010101" pitchFamily="2" charset="-120"/>
                <a:ea typeface="Songti TC" panose="02010600040101010101" pitchFamily="2" charset="-120"/>
              </a:rPr>
              <a:t>whole-cell recording) </a:t>
            </a:r>
            <a:r>
              <a:rPr lang="ja-JP" altLang="en-US" sz="1800">
                <a:solidFill>
                  <a:srgbClr val="262626"/>
                </a:solidFill>
                <a:effectLst/>
                <a:latin typeface="Songti TC" panose="02010600040101010101" pitchFamily="2" charset="-120"/>
                <a:ea typeface="Songti TC" panose="02010600040101010101" pitchFamily="2" charset="-120"/>
              </a:rPr>
              <a:t>与细胞内记录相比，主要是</a:t>
            </a:r>
            <a:r>
              <a:rPr lang="ja-JP" altLang="en-US" sz="1800">
                <a:solidFill>
                  <a:srgbClr val="0070C0"/>
                </a:solidFill>
                <a:effectLst/>
                <a:latin typeface="Songti TC" panose="02010600040101010101" pitchFamily="2" charset="-120"/>
                <a:ea typeface="Songti TC" panose="02010600040101010101" pitchFamily="2" charset="-120"/>
              </a:rPr>
              <a:t>电极尖端阻抗较小</a:t>
            </a:r>
            <a:r>
              <a:rPr lang="ja-JP" altLang="en-US" sz="1800">
                <a:solidFill>
                  <a:srgbClr val="262626"/>
                </a:solidFill>
                <a:effectLst/>
                <a:latin typeface="Songti TC" panose="02010600040101010101" pitchFamily="2" charset="-120"/>
                <a:ea typeface="Songti TC" panose="02010600040101010101" pitchFamily="2" charset="-120"/>
              </a:rPr>
              <a:t>，更适合作电压钳记录，</a:t>
            </a:r>
            <a:r>
              <a:rPr lang="ja-JP" altLang="en-US" sz="1800">
                <a:solidFill>
                  <a:srgbClr val="2D2D2D"/>
                </a:solidFill>
                <a:effectLst/>
                <a:latin typeface="Songti TC" panose="02010600040101010101" pitchFamily="2" charset="-120"/>
                <a:ea typeface="Songti TC" panose="02010600040101010101" pitchFamily="2" charset="-120"/>
              </a:rPr>
              <a:t>也是脑片神经元膜片钳记录中最常用的模式 </a:t>
            </a:r>
            <a:r>
              <a:rPr lang="ja-JP" altLang="en-US" sz="1800">
                <a:solidFill>
                  <a:srgbClr val="6D6D6D"/>
                </a:solidFill>
                <a:effectLst/>
                <a:latin typeface="Songti TC" panose="02010600040101010101" pitchFamily="2" charset="-120"/>
                <a:ea typeface="Songti TC" panose="02010600040101010101" pitchFamily="2" charset="-120"/>
              </a:rPr>
              <a:t>。 </a:t>
            </a:r>
            <a:endParaRPr lang="en-US" altLang="ja-JP" sz="1800" dirty="0">
              <a:solidFill>
                <a:srgbClr val="6D6D6D"/>
              </a:solidFill>
              <a:effectLst/>
              <a:latin typeface="Songti TC" panose="02010600040101010101" pitchFamily="2" charset="-120"/>
              <a:ea typeface="Songti TC" panose="02010600040101010101" pitchFamily="2" charset="-120"/>
            </a:endParaRPr>
          </a:p>
          <a:p>
            <a:r>
              <a:rPr lang="ja-JP" altLang="en-US" sz="1800">
                <a:solidFill>
                  <a:srgbClr val="3F3F3F"/>
                </a:solidFill>
                <a:effectLst/>
                <a:latin typeface="Songti TC" panose="02010600040101010101" pitchFamily="2" charset="-120"/>
                <a:ea typeface="Songti TC" panose="02010600040101010101" pitchFamily="2" charset="-120"/>
              </a:rPr>
              <a:t>另外，膜片钳放大器是一种高增益低噪声的电流</a:t>
            </a:r>
            <a:r>
              <a:rPr lang="en-US" altLang="ja-JP" sz="1800" dirty="0">
                <a:solidFill>
                  <a:srgbClr val="3F3F3F"/>
                </a:solidFill>
                <a:effectLst/>
                <a:latin typeface="Songti TC" panose="02010600040101010101" pitchFamily="2" charset="-120"/>
                <a:ea typeface="Songti TC" panose="02010600040101010101" pitchFamily="2" charset="-120"/>
              </a:rPr>
              <a:t>-</a:t>
            </a:r>
            <a:r>
              <a:rPr lang="ja-JP" altLang="en-US" sz="1800">
                <a:solidFill>
                  <a:srgbClr val="3F3F3F"/>
                </a:solidFill>
                <a:effectLst/>
                <a:latin typeface="Songti TC" panose="02010600040101010101" pitchFamily="2" charset="-120"/>
                <a:ea typeface="Songti TC" panose="02010600040101010101" pitchFamily="2" charset="-120"/>
              </a:rPr>
              <a:t>电压转换器， </a:t>
            </a:r>
            <a:r>
              <a:rPr lang="ja-JP" altLang="en-US" sz="1800">
                <a:solidFill>
                  <a:srgbClr val="2D2D2D"/>
                </a:solidFill>
                <a:effectLst/>
                <a:latin typeface="Songti TC" panose="02010600040101010101" pitchFamily="2" charset="-120"/>
                <a:ea typeface="Songti TC" panose="02010600040101010101" pitchFamily="2" charset="-120"/>
              </a:rPr>
              <a:t>可以测</a:t>
            </a:r>
            <a:r>
              <a:rPr lang="ja-JP" altLang="en-US" sz="1800">
                <a:solidFill>
                  <a:srgbClr val="565656"/>
                </a:solidFill>
                <a:effectLst/>
                <a:latin typeface="Songti TC" panose="02010600040101010101" pitchFamily="2" charset="-120"/>
                <a:ea typeface="Songti TC" panose="02010600040101010101" pitchFamily="2" charset="-120"/>
              </a:rPr>
              <a:t>量</a:t>
            </a:r>
            <a:r>
              <a:rPr lang="ja-JP" altLang="en-US" sz="1800">
                <a:solidFill>
                  <a:srgbClr val="2D2D2D"/>
                </a:solidFill>
                <a:effectLst/>
                <a:latin typeface="Songti TC" panose="02010600040101010101" pitchFamily="2" charset="-120"/>
                <a:ea typeface="Songti TC" panose="02010600040101010101" pitchFamily="2" charset="-120"/>
              </a:rPr>
              <a:t>到微弱至 </a:t>
            </a:r>
            <a:r>
              <a:rPr lang="en-US" altLang="ja-JP" sz="1800" dirty="0">
                <a:solidFill>
                  <a:srgbClr val="2D2D2D"/>
                </a:solidFill>
                <a:effectLst/>
                <a:latin typeface="Songti TC" panose="02010600040101010101" pitchFamily="2" charset="-120"/>
                <a:ea typeface="Songti TC" panose="02010600040101010101" pitchFamily="2" charset="-120"/>
              </a:rPr>
              <a:t>0.06 </a:t>
            </a:r>
            <a:r>
              <a:rPr lang="en-US" sz="1800" dirty="0" err="1">
                <a:solidFill>
                  <a:srgbClr val="2D2D2D"/>
                </a:solidFill>
                <a:effectLst/>
                <a:latin typeface="Songti TC" panose="02010600040101010101" pitchFamily="2" charset="-120"/>
                <a:ea typeface="Songti TC" panose="02010600040101010101" pitchFamily="2" charset="-120"/>
              </a:rPr>
              <a:t>pA</a:t>
            </a:r>
            <a:r>
              <a:rPr lang="en-US" sz="1800" dirty="0">
                <a:solidFill>
                  <a:srgbClr val="2D2D2D"/>
                </a:solidFill>
                <a:effectLst/>
                <a:latin typeface="Songti TC" panose="02010600040101010101" pitchFamily="2" charset="-120"/>
                <a:ea typeface="Songti TC" panose="02010600040101010101" pitchFamily="2" charset="-120"/>
              </a:rPr>
              <a:t> </a:t>
            </a:r>
            <a:r>
              <a:rPr lang="ja-JP" altLang="en-US" sz="1800">
                <a:solidFill>
                  <a:srgbClr val="2D2D2D"/>
                </a:solidFill>
                <a:effectLst/>
                <a:latin typeface="Songti TC" panose="02010600040101010101" pitchFamily="2" charset="-120"/>
                <a:ea typeface="Songti TC" panose="02010600040101010101" pitchFamily="2" charset="-120"/>
              </a:rPr>
              <a:t>的电流</a:t>
            </a:r>
            <a:r>
              <a:rPr lang="zh-CN" altLang="en-US" sz="1800" dirty="0">
                <a:solidFill>
                  <a:srgbClr val="2D2D2D"/>
                </a:solidFill>
                <a:effectLst/>
                <a:latin typeface="Songti TC" panose="02010600040101010101" pitchFamily="2" charset="-120"/>
                <a:ea typeface="Songti TC" panose="02010600040101010101" pitchFamily="2" charset="-120"/>
              </a:rPr>
              <a:t>。</a:t>
            </a:r>
            <a:endParaRPr lang="ja-JP" altLang="en-US">
              <a:latin typeface="Songti TC" panose="02010600040101010101" pitchFamily="2" charset="-120"/>
              <a:ea typeface="Songti TC" panose="02010600040101010101" pitchFamily="2" charset="-120"/>
            </a:endParaRPr>
          </a:p>
          <a:p>
            <a:endParaRPr lang="en-US" dirty="0">
              <a:latin typeface="Songti TC" panose="02010600040101010101" pitchFamily="2" charset="-120"/>
              <a:ea typeface="Songti TC" panose="02010600040101010101" pitchFamily="2" charset="-120"/>
            </a:endParaRPr>
          </a:p>
        </p:txBody>
      </p:sp>
      <p:sp>
        <p:nvSpPr>
          <p:cNvPr id="2" name="Title 1"/>
          <p:cNvSpPr>
            <a:spLocks noGrp="1"/>
          </p:cNvSpPr>
          <p:nvPr>
            <p:ph type="title"/>
          </p:nvPr>
        </p:nvSpPr>
        <p:spPr/>
        <p:txBody>
          <a:bodyPr>
            <a:normAutofit/>
          </a:bodyPr>
          <a:lstStyle/>
          <a:p>
            <a:r>
              <a:rPr lang="ja-JP" altLang="en-US" sz="3200">
                <a:solidFill>
                  <a:srgbClr val="0070C0"/>
                </a:solidFill>
                <a:effectLst/>
                <a:latin typeface="HiddenHorzOCR"/>
              </a:rPr>
              <a:t>膜片钳 </a:t>
            </a:r>
            <a:r>
              <a:rPr lang="en-US" altLang="ja-JP" sz="3200" dirty="0">
                <a:solidFill>
                  <a:srgbClr val="0070C0"/>
                </a:solidFill>
                <a:effectLst/>
                <a:latin typeface="HiddenHorzOCR"/>
              </a:rPr>
              <a:t>(</a:t>
            </a:r>
            <a:r>
              <a:rPr lang="en-US" sz="3200" dirty="0">
                <a:solidFill>
                  <a:srgbClr val="0070C0"/>
                </a:solidFill>
                <a:effectLst/>
                <a:latin typeface="HiddenHorzOCR"/>
              </a:rPr>
              <a:t>patch clamp) </a:t>
            </a:r>
            <a:r>
              <a:rPr lang="ja-JP" altLang="en-US" sz="3200">
                <a:solidFill>
                  <a:srgbClr val="0070C0"/>
                </a:solidFill>
                <a:effectLst/>
                <a:latin typeface="HiddenHorzOCR"/>
              </a:rPr>
              <a:t>记录</a:t>
            </a:r>
            <a:endParaRPr lang="en-US" sz="3200" dirty="0">
              <a:solidFill>
                <a:srgbClr val="0070C0"/>
              </a:solidFill>
            </a:endParaRPr>
          </a:p>
        </p:txBody>
      </p:sp>
      <p:pic>
        <p:nvPicPr>
          <p:cNvPr id="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35020"/>
            <a:ext cx="5319150" cy="426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MN membrane potential" descr="2MN membrane potential">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2224088" y="1825625"/>
            <a:ext cx="7742237" cy="4351338"/>
          </a:xfrm>
        </p:spPr>
      </p:pic>
      <p:sp>
        <p:nvSpPr>
          <p:cNvPr id="2" name="Title 1"/>
          <p:cNvSpPr>
            <a:spLocks noGrp="1"/>
          </p:cNvSpPr>
          <p:nvPr>
            <p:ph type="title"/>
          </p:nvPr>
        </p:nvSpPr>
        <p:spPr/>
        <p:txBody>
          <a:bodyPr/>
          <a:lstStyle/>
          <a:p>
            <a:r>
              <a:rPr lang="en-US" altLang="zh-CN" dirty="0"/>
              <a:t>Membrane</a:t>
            </a:r>
            <a:r>
              <a:rPr lang="zh-CN" altLang="en-US" dirty="0"/>
              <a:t> </a:t>
            </a:r>
            <a:r>
              <a:rPr lang="en-US" altLang="zh-CN" dirty="0"/>
              <a:t>potential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0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fontScale="92500" lnSpcReduction="10000"/>
          </a:bodyPr>
          <a:lstStyle/>
          <a:p>
            <a:pPr>
              <a:lnSpc>
                <a:spcPct val="120000"/>
              </a:lnSpc>
            </a:pPr>
            <a:r>
              <a:rPr lang="ja-JP" altLang="en-US" sz="2000" dirty="0">
                <a:solidFill>
                  <a:srgbClr val="353535"/>
                </a:solidFill>
                <a:latin typeface="HiddenHorzOCR"/>
              </a:rPr>
              <a:t>神经系统是如何组建的</a:t>
            </a:r>
            <a:r>
              <a:rPr lang="en-US" altLang="ja-JP" sz="2000" dirty="0">
                <a:solidFill>
                  <a:srgbClr val="353535"/>
                </a:solidFill>
                <a:latin typeface="HiddenHorzOCR"/>
              </a:rPr>
              <a:t>? </a:t>
            </a:r>
          </a:p>
          <a:p>
            <a:pPr>
              <a:lnSpc>
                <a:spcPct val="120000"/>
              </a:lnSpc>
            </a:pPr>
            <a:r>
              <a:rPr lang="ja-JP" altLang="en-US" sz="2000" dirty="0">
                <a:solidFill>
                  <a:srgbClr val="353535"/>
                </a:solidFill>
                <a:latin typeface="HiddenHorzOCR"/>
              </a:rPr>
              <a:t>脑的结构图</a:t>
            </a:r>
            <a:r>
              <a:rPr lang="zh-CN" altLang="en-US" sz="2000" dirty="0">
                <a:solidFill>
                  <a:srgbClr val="353535"/>
                </a:solidFill>
                <a:latin typeface="HiddenHorzOCR"/>
              </a:rPr>
              <a:t>。</a:t>
            </a:r>
            <a:endParaRPr lang="en-US" altLang="ja-JP" sz="2000" dirty="0">
              <a:solidFill>
                <a:srgbClr val="353535"/>
              </a:solidFill>
              <a:latin typeface="HiddenHorzOCR"/>
            </a:endParaRPr>
          </a:p>
          <a:p>
            <a:pPr>
              <a:lnSpc>
                <a:spcPct val="120000"/>
              </a:lnSpc>
            </a:pPr>
            <a:r>
              <a:rPr lang="ja-JP" altLang="en-US" sz="2000" dirty="0">
                <a:solidFill>
                  <a:srgbClr val="353535"/>
                </a:solidFill>
                <a:latin typeface="HiddenHorzOCR"/>
              </a:rPr>
              <a:t>神经元的主要结构是什么</a:t>
            </a:r>
            <a:r>
              <a:rPr lang="en-US" altLang="ja-JP" sz="2000" dirty="0">
                <a:solidFill>
                  <a:srgbClr val="353535"/>
                </a:solidFill>
                <a:latin typeface="HiddenHorzOCR"/>
              </a:rPr>
              <a:t>?</a:t>
            </a:r>
            <a:r>
              <a:rPr lang="ja-JP" altLang="en-US" sz="2000" dirty="0">
                <a:solidFill>
                  <a:srgbClr val="353535"/>
                </a:solidFill>
                <a:latin typeface="HiddenHorzOCR"/>
              </a:rPr>
              <a:t>可分为哪些类型</a:t>
            </a:r>
            <a:r>
              <a:rPr lang="en-US" altLang="ja-JP" sz="2000" dirty="0">
                <a:solidFill>
                  <a:srgbClr val="353535"/>
                </a:solidFill>
                <a:latin typeface="HiddenHorzOCR"/>
              </a:rPr>
              <a:t>? </a:t>
            </a:r>
          </a:p>
          <a:p>
            <a:pPr>
              <a:lnSpc>
                <a:spcPct val="120000"/>
              </a:lnSpc>
            </a:pPr>
            <a:r>
              <a:rPr lang="ja-JP" altLang="en-US" sz="2000" dirty="0">
                <a:solidFill>
                  <a:srgbClr val="353535"/>
                </a:solidFill>
                <a:latin typeface="HiddenHorzOCR"/>
              </a:rPr>
              <a:t>什么是突触</a:t>
            </a:r>
            <a:r>
              <a:rPr lang="en-US" altLang="ja-JP" sz="2000" dirty="0">
                <a:solidFill>
                  <a:srgbClr val="353535"/>
                </a:solidFill>
                <a:latin typeface="HiddenHorzOCR"/>
              </a:rPr>
              <a:t>?</a:t>
            </a:r>
            <a:r>
              <a:rPr lang="ja-JP" altLang="en-US" sz="2000" dirty="0">
                <a:solidFill>
                  <a:srgbClr val="353535"/>
                </a:solidFill>
                <a:latin typeface="HiddenHorzOCR"/>
              </a:rPr>
              <a:t>突触有哪些类型</a:t>
            </a:r>
            <a:r>
              <a:rPr lang="en-US" altLang="ja-JP" sz="2000" dirty="0">
                <a:solidFill>
                  <a:srgbClr val="353535"/>
                </a:solidFill>
                <a:latin typeface="HiddenHorzOCR"/>
              </a:rPr>
              <a:t>?</a:t>
            </a:r>
            <a:br>
              <a:rPr lang="en-US" altLang="ja-JP" sz="2000" dirty="0">
                <a:solidFill>
                  <a:srgbClr val="353535"/>
                </a:solidFill>
                <a:latin typeface="HiddenHorzOCR"/>
              </a:rPr>
            </a:br>
            <a:r>
              <a:rPr lang="ja-JP" altLang="en-US" sz="2000" dirty="0">
                <a:solidFill>
                  <a:srgbClr val="353535"/>
                </a:solidFill>
                <a:latin typeface="HiddenHorzOCR"/>
              </a:rPr>
              <a:t>试</a:t>
            </a:r>
            <a:r>
              <a:rPr lang="ja-JP" altLang="en-US" sz="2000">
                <a:solidFill>
                  <a:srgbClr val="353535"/>
                </a:solidFill>
                <a:latin typeface="HiddenHorzOCR"/>
              </a:rPr>
              <a:t>叙述化学突触</a:t>
            </a:r>
            <a:r>
              <a:rPr lang="ja-JP" altLang="en-US" sz="2000" dirty="0">
                <a:solidFill>
                  <a:srgbClr val="353535"/>
                </a:solidFill>
                <a:latin typeface="HiddenHorzOCR"/>
              </a:rPr>
              <a:t>的结构特征 。</a:t>
            </a:r>
            <a:br>
              <a:rPr lang="ja-JP" altLang="en-US" sz="2000" dirty="0">
                <a:solidFill>
                  <a:srgbClr val="353535"/>
                </a:solidFill>
                <a:latin typeface="HiddenHorzOCR"/>
              </a:rPr>
            </a:br>
            <a:r>
              <a:rPr lang="ja-JP" altLang="en-US" sz="2000" dirty="0">
                <a:solidFill>
                  <a:srgbClr val="353535"/>
                </a:solidFill>
                <a:latin typeface="HiddenHorzOCR"/>
              </a:rPr>
              <a:t>试叙述电突触的结构特征 。 </a:t>
            </a:r>
            <a:endParaRPr lang="en-US" altLang="ja-JP" sz="2000" dirty="0">
              <a:solidFill>
                <a:srgbClr val="353535"/>
              </a:solidFill>
              <a:latin typeface="HiddenHorzOCR"/>
            </a:endParaRPr>
          </a:p>
          <a:p>
            <a:pPr>
              <a:lnSpc>
                <a:spcPct val="120000"/>
              </a:lnSpc>
            </a:pPr>
            <a:r>
              <a:rPr lang="ja-JP" altLang="en-US" sz="2000" dirty="0">
                <a:solidFill>
                  <a:srgbClr val="353535"/>
                </a:solidFill>
                <a:latin typeface="HiddenHorzOCR"/>
              </a:rPr>
              <a:t>如何用突触的形态特征鉴定突触的</a:t>
            </a:r>
            <a:r>
              <a:rPr lang="ja-JP" altLang="en-US" sz="2000">
                <a:solidFill>
                  <a:srgbClr val="353535"/>
                </a:solidFill>
                <a:latin typeface="HiddenHorzOCR"/>
              </a:rPr>
              <a:t>功能</a:t>
            </a:r>
            <a:r>
              <a:rPr lang="en-US" altLang="ja-JP" sz="2000" dirty="0">
                <a:solidFill>
                  <a:srgbClr val="353535"/>
                </a:solidFill>
                <a:latin typeface="HiddenHorzOCR"/>
              </a:rPr>
              <a:t>?</a:t>
            </a:r>
          </a:p>
          <a:p>
            <a:pPr>
              <a:lnSpc>
                <a:spcPct val="120000"/>
              </a:lnSpc>
            </a:pPr>
            <a:r>
              <a:rPr lang="ja-JP" altLang="en-US" sz="2000">
                <a:solidFill>
                  <a:srgbClr val="353535"/>
                </a:solidFill>
                <a:latin typeface="HiddenHorzOCR"/>
              </a:rPr>
              <a:t>神经</a:t>
            </a:r>
            <a:r>
              <a:rPr lang="ja-JP" altLang="en-US" sz="2000" dirty="0">
                <a:solidFill>
                  <a:srgbClr val="353535"/>
                </a:solidFill>
                <a:latin typeface="HiddenHorzOCR"/>
              </a:rPr>
              <a:t>胶质细胞有几种类型</a:t>
            </a:r>
            <a:r>
              <a:rPr lang="en-US" altLang="ja-JP" sz="2000" dirty="0">
                <a:solidFill>
                  <a:srgbClr val="353535"/>
                </a:solidFill>
                <a:latin typeface="HiddenHorzOCR"/>
              </a:rPr>
              <a:t>?</a:t>
            </a:r>
            <a:r>
              <a:rPr lang="ja-JP" altLang="en-US" sz="2000" dirty="0">
                <a:solidFill>
                  <a:srgbClr val="353535"/>
                </a:solidFill>
                <a:latin typeface="HiddenHorzOCR"/>
              </a:rPr>
              <a:t>为什么说神经胶质细胞与神经元共同构成了中枢神经信息网络系统</a:t>
            </a:r>
            <a:r>
              <a:rPr lang="en-US" altLang="ja-JP" sz="2000" dirty="0">
                <a:solidFill>
                  <a:srgbClr val="353535"/>
                </a:solidFill>
                <a:latin typeface="HiddenHorzOCR"/>
              </a:rPr>
              <a:t>? </a:t>
            </a:r>
          </a:p>
          <a:p>
            <a:pPr>
              <a:lnSpc>
                <a:spcPct val="120000"/>
              </a:lnSpc>
            </a:pPr>
            <a:r>
              <a:rPr lang="ja-JP" altLang="en-US">
                <a:solidFill>
                  <a:srgbClr val="353535"/>
                </a:solidFill>
                <a:latin typeface="HiddenHorzOCR"/>
              </a:rPr>
              <a:t>神经元的物质转运方式有哪些</a:t>
            </a:r>
            <a:r>
              <a:rPr lang="zh-CN" altLang="en-US" dirty="0">
                <a:solidFill>
                  <a:srgbClr val="353535"/>
                </a:solidFill>
                <a:latin typeface="HiddenHorzOCR"/>
              </a:rPr>
              <a:t>？</a:t>
            </a:r>
            <a:endParaRPr lang="en-US" altLang="zh-CN" dirty="0">
              <a:solidFill>
                <a:srgbClr val="353535"/>
              </a:solidFill>
              <a:latin typeface="HiddenHorzOCR"/>
            </a:endParaRPr>
          </a:p>
          <a:p>
            <a:pPr>
              <a:lnSpc>
                <a:spcPct val="120000"/>
              </a:lnSpc>
            </a:pPr>
            <a:r>
              <a:rPr lang="zh-CN" altLang="en-US" sz="2000" dirty="0">
                <a:solidFill>
                  <a:srgbClr val="353535"/>
                </a:solidFill>
                <a:latin typeface="HiddenHorzOCR"/>
              </a:rPr>
              <a:t>什么是静息电位？</a:t>
            </a:r>
            <a:endParaRPr lang="en-US" altLang="zh-CN" sz="2000" dirty="0">
              <a:solidFill>
                <a:srgbClr val="353535"/>
              </a:solidFill>
              <a:latin typeface="HiddenHorzOCR"/>
            </a:endParaRPr>
          </a:p>
          <a:p>
            <a:pPr>
              <a:lnSpc>
                <a:spcPct val="120000"/>
              </a:lnSpc>
            </a:pPr>
            <a:r>
              <a:rPr lang="zh-CN" altLang="en-US" sz="2000" dirty="0">
                <a:solidFill>
                  <a:srgbClr val="353535"/>
                </a:solidFill>
                <a:latin typeface="HiddenHorzOCR"/>
              </a:rPr>
              <a:t>什么是</a:t>
            </a:r>
            <a:r>
              <a:rPr lang="en-US" altLang="zh-CN" sz="2000" dirty="0">
                <a:solidFill>
                  <a:srgbClr val="353535"/>
                </a:solidFill>
                <a:latin typeface="HiddenHorzOCR"/>
              </a:rPr>
              <a:t>Nernst</a:t>
            </a:r>
            <a:r>
              <a:rPr lang="zh-CN" altLang="en-US" sz="2000" dirty="0">
                <a:solidFill>
                  <a:srgbClr val="353535"/>
                </a:solidFill>
                <a:latin typeface="HiddenHorzOCR"/>
              </a:rPr>
              <a:t>方程？</a:t>
            </a:r>
            <a:endParaRPr lang="en-US" altLang="zh-CN" sz="2000" dirty="0">
              <a:solidFill>
                <a:srgbClr val="353535"/>
              </a:solidFill>
              <a:latin typeface="HiddenHorzOCR"/>
            </a:endParaRPr>
          </a:p>
          <a:p>
            <a:pPr marL="0" indent="0">
              <a:lnSpc>
                <a:spcPct val="120000"/>
              </a:lnSpc>
              <a:buNone/>
            </a:pPr>
            <a:endParaRPr lang="ja-JP" altLang="en-US" sz="2000" dirty="0">
              <a:solidFill>
                <a:srgbClr val="353535"/>
              </a:solidFill>
              <a:latin typeface="HiddenHorzOCR"/>
            </a:endParaRPr>
          </a:p>
        </p:txBody>
      </p:sp>
      <p:sp>
        <p:nvSpPr>
          <p:cNvPr id="2" name="Title 1"/>
          <p:cNvSpPr>
            <a:spLocks noGrp="1"/>
          </p:cNvSpPr>
          <p:nvPr>
            <p:ph type="title"/>
          </p:nvPr>
        </p:nvSpPr>
        <p:spPr/>
        <p:txBody>
          <a:bodyPr/>
          <a:lstStyle/>
          <a:p>
            <a:r>
              <a:rPr lang="en-US" dirty="0" err="1"/>
              <a:t>复习题</a:t>
            </a: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US" dirty="0" err="1"/>
              <a:t>电生理和信号传递</a:t>
            </a:r>
            <a:endParaRPr lang="en-US" dirty="0"/>
          </a:p>
        </p:txBody>
      </p:sp>
      <p:sp>
        <p:nvSpPr>
          <p:cNvPr id="4" name="Title 3"/>
          <p:cNvSpPr>
            <a:spLocks noGrp="1"/>
          </p:cNvSpPr>
          <p:nvPr>
            <p:ph type="title"/>
          </p:nvPr>
        </p:nvSpPr>
        <p:spPr/>
        <p:txBody>
          <a:bodyPr/>
          <a:lstStyle/>
          <a:p>
            <a:r>
              <a:rPr lang="en-US" dirty="0" err="1"/>
              <a:t>下节课预告</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58702" y="1685678"/>
            <a:ext cx="5284899" cy="4921498"/>
          </a:xfrm>
        </p:spPr>
        <p:txBody>
          <a:bodyPr/>
          <a:lstStyle/>
          <a:p>
            <a:r>
              <a:rPr lang="ja-JP" altLang="en-US" dirty="0">
                <a:latin typeface="Songti TC" panose="02010600040101010101" pitchFamily="2" charset="-120"/>
                <a:ea typeface="Songti TC" panose="02010600040101010101" pitchFamily="2" charset="-120"/>
              </a:rPr>
              <a:t>有 </a:t>
            </a:r>
            <a:r>
              <a:rPr lang="en-US" altLang="ja-JP" dirty="0">
                <a:latin typeface="Songti TC" panose="02010600040101010101" pitchFamily="2" charset="-120"/>
                <a:ea typeface="Songti TC" panose="02010600040101010101" pitchFamily="2" charset="-120"/>
              </a:rPr>
              <a:t>3 </a:t>
            </a:r>
            <a:r>
              <a:rPr lang="ja-JP" altLang="en-US" dirty="0">
                <a:latin typeface="Songti TC" panose="02010600040101010101" pitchFamily="2" charset="-120"/>
                <a:ea typeface="Songti TC" panose="02010600040101010101" pitchFamily="2" charset="-120"/>
              </a:rPr>
              <a:t>类切面</a:t>
            </a:r>
            <a:r>
              <a:rPr lang="en-US" altLang="ja-JP" dirty="0">
                <a:latin typeface="Songti TC" panose="02010600040101010101" pitchFamily="2" charset="-120"/>
                <a:ea typeface="Songti TC" panose="02010600040101010101" pitchFamily="2" charset="-120"/>
              </a:rPr>
              <a:t>:</a:t>
            </a:r>
          </a:p>
          <a:p>
            <a:r>
              <a:rPr lang="ja-JP" altLang="en-US" dirty="0">
                <a:latin typeface="Songti TC" panose="02010600040101010101" pitchFamily="2" charset="-120"/>
                <a:ea typeface="Songti TC" panose="02010600040101010101" pitchFamily="2" charset="-120"/>
              </a:rPr>
              <a:t>矢状切面</a:t>
            </a:r>
            <a:r>
              <a:rPr lang="zh-CN" altLang="en-US" dirty="0">
                <a:latin typeface="Songti TC" panose="02010600040101010101" pitchFamily="2" charset="-120"/>
                <a:ea typeface="Songti TC" panose="02010600040101010101" pitchFamily="2" charset="-120"/>
              </a:rPr>
              <a:t>（</a:t>
            </a:r>
            <a:r>
              <a:rPr lang="en-US" altLang="ja-JP" dirty="0">
                <a:latin typeface="Songti TC" panose="02010600040101010101" pitchFamily="2" charset="-120"/>
                <a:ea typeface="Songti TC" panose="02010600040101010101" pitchFamily="2" charset="-120"/>
              </a:rPr>
              <a:t>sagittal</a:t>
            </a:r>
            <a:r>
              <a:rPr lang="zh-CN" altLang="en-US" dirty="0">
                <a:latin typeface="Songti TC" panose="02010600040101010101" pitchFamily="2" charset="-120"/>
                <a:ea typeface="Songti TC" panose="02010600040101010101" pitchFamily="2" charset="-120"/>
              </a:rPr>
              <a:t> </a:t>
            </a:r>
            <a:r>
              <a:rPr lang="en-US" altLang="zh-CN" dirty="0">
                <a:latin typeface="Songti TC" panose="02010600040101010101" pitchFamily="2" charset="-120"/>
                <a:ea typeface="Songti TC" panose="02010600040101010101" pitchFamily="2" charset="-120"/>
              </a:rPr>
              <a:t>section</a:t>
            </a:r>
            <a:r>
              <a:rPr lang="zh-CN" altLang="en-US" dirty="0">
                <a:latin typeface="Songti TC" panose="02010600040101010101" pitchFamily="2" charset="-120"/>
                <a:ea typeface="Songti TC" panose="02010600040101010101" pitchFamily="2" charset="-120"/>
              </a:rPr>
              <a:t>），</a:t>
            </a:r>
            <a:r>
              <a:rPr lang="ja-JP" altLang="en-US" dirty="0">
                <a:latin typeface="Songti TC" panose="02010600040101010101" pitchFamily="2" charset="-120"/>
                <a:ea typeface="Songti TC" panose="02010600040101010101" pitchFamily="2" charset="-120"/>
              </a:rPr>
              <a:t>是与 内</a:t>
            </a:r>
            <a:r>
              <a:rPr lang="en-US" altLang="ja-JP" dirty="0">
                <a:latin typeface="Songti TC" panose="02010600040101010101" pitchFamily="2" charset="-120"/>
                <a:ea typeface="Songti TC" panose="02010600040101010101" pitchFamily="2" charset="-120"/>
              </a:rPr>
              <a:t>-</a:t>
            </a:r>
            <a:r>
              <a:rPr lang="ja-JP" altLang="en-US" dirty="0">
                <a:latin typeface="Songti TC" panose="02010600040101010101" pitchFamily="2" charset="-120"/>
                <a:ea typeface="Songti TC" panose="02010600040101010101" pitchFamily="2" charset="-120"/>
              </a:rPr>
              <a:t>外轴 </a:t>
            </a:r>
            <a:r>
              <a:rPr lang="en-US" altLang="ja-JP" dirty="0">
                <a:latin typeface="Songti TC" panose="02010600040101010101" pitchFamily="2" charset="-120"/>
                <a:ea typeface="Songti TC" panose="02010600040101010101" pitchFamily="2" charset="-120"/>
              </a:rPr>
              <a:t>( </a:t>
            </a:r>
            <a:r>
              <a:rPr lang="en-US" dirty="0">
                <a:latin typeface="Songti TC" panose="02010600040101010101" pitchFamily="2" charset="-120"/>
                <a:ea typeface="Songti TC" panose="02010600040101010101" pitchFamily="2" charset="-120"/>
              </a:rPr>
              <a:t>medial-lateral axis</a:t>
            </a:r>
            <a:r>
              <a:rPr lang="en-US" altLang="ja-JP" dirty="0">
                <a:latin typeface="Songti TC" panose="02010600040101010101" pitchFamily="2" charset="-120"/>
                <a:ea typeface="Songti TC" panose="02010600040101010101" pitchFamily="2" charset="-120"/>
              </a:rPr>
              <a:t>)</a:t>
            </a:r>
            <a:r>
              <a:rPr lang="ja-JP" altLang="en-US" dirty="0">
                <a:latin typeface="Songti TC" panose="02010600040101010101" pitchFamily="2" charset="-120"/>
                <a:ea typeface="Songti TC" panose="02010600040101010101" pitchFamily="2" charset="-120"/>
              </a:rPr>
              <a:t>垂直的平面</a:t>
            </a:r>
            <a:r>
              <a:rPr lang="en-US" altLang="ja-JP" dirty="0">
                <a:latin typeface="Songti TC" panose="02010600040101010101" pitchFamily="2" charset="-120"/>
                <a:ea typeface="Songti TC" panose="02010600040101010101" pitchFamily="2" charset="-120"/>
              </a:rPr>
              <a:t>;</a:t>
            </a:r>
          </a:p>
          <a:p>
            <a:r>
              <a:rPr lang="ja-JP" altLang="en-US" dirty="0">
                <a:latin typeface="Songti TC" panose="02010600040101010101" pitchFamily="2" charset="-120"/>
                <a:ea typeface="Songti TC" panose="02010600040101010101" pitchFamily="2" charset="-120"/>
              </a:rPr>
              <a:t>水平切面 </a:t>
            </a:r>
            <a:r>
              <a:rPr lang="en-US" altLang="ja-JP" dirty="0">
                <a:latin typeface="Songti TC" panose="02010600040101010101" pitchFamily="2" charset="-120"/>
                <a:ea typeface="Songti TC" panose="02010600040101010101" pitchFamily="2" charset="-120"/>
              </a:rPr>
              <a:t>(</a:t>
            </a:r>
            <a:r>
              <a:rPr lang="en-US" dirty="0">
                <a:latin typeface="Songti TC" panose="02010600040101010101" pitchFamily="2" charset="-120"/>
                <a:ea typeface="Songti TC" panose="02010600040101010101" pitchFamily="2" charset="-120"/>
              </a:rPr>
              <a:t>horizontal sec</a:t>
            </a:r>
            <a:r>
              <a:rPr lang="en-US" altLang="zh-CN" dirty="0">
                <a:latin typeface="Songti TC" panose="02010600040101010101" pitchFamily="2" charset="-120"/>
                <a:ea typeface="Songti TC" panose="02010600040101010101" pitchFamily="2" charset="-120"/>
              </a:rPr>
              <a:t>t</a:t>
            </a:r>
            <a:r>
              <a:rPr lang="en-US" dirty="0">
                <a:latin typeface="Songti TC" panose="02010600040101010101" pitchFamily="2" charset="-120"/>
                <a:ea typeface="Songti TC" panose="02010600040101010101" pitchFamily="2" charset="-120"/>
              </a:rPr>
              <a:t>ion)</a:t>
            </a:r>
            <a:r>
              <a:rPr lang="zh-CN" altLang="en-US" dirty="0">
                <a:latin typeface="Songti TC" panose="02010600040101010101" pitchFamily="2" charset="-120"/>
                <a:ea typeface="Songti TC" panose="02010600040101010101" pitchFamily="2" charset="-120"/>
              </a:rPr>
              <a:t>，</a:t>
            </a:r>
            <a:r>
              <a:rPr lang="ja-JP" altLang="en-US" dirty="0">
                <a:latin typeface="Songti TC" panose="02010600040101010101" pitchFamily="2" charset="-120"/>
                <a:ea typeface="Songti TC" panose="02010600040101010101" pitchFamily="2" charset="-120"/>
              </a:rPr>
              <a:t>是与背</a:t>
            </a:r>
            <a:r>
              <a:rPr lang="en-US" altLang="ja-JP" dirty="0">
                <a:latin typeface="Songti TC" panose="02010600040101010101" pitchFamily="2" charset="-120"/>
                <a:ea typeface="Songti TC" panose="02010600040101010101" pitchFamily="2" charset="-120"/>
              </a:rPr>
              <a:t>-</a:t>
            </a:r>
            <a:r>
              <a:rPr lang="ja-JP" altLang="en-US" dirty="0">
                <a:latin typeface="Songti TC" panose="02010600040101010101" pitchFamily="2" charset="-120"/>
                <a:ea typeface="Songti TC" panose="02010600040101010101" pitchFamily="2" charset="-120"/>
              </a:rPr>
              <a:t>腹轴 </a:t>
            </a:r>
            <a:r>
              <a:rPr lang="en-US" altLang="ja-JP" dirty="0">
                <a:latin typeface="Songti TC" panose="02010600040101010101" pitchFamily="2" charset="-120"/>
                <a:ea typeface="Songti TC" panose="02010600040101010101" pitchFamily="2" charset="-120"/>
              </a:rPr>
              <a:t>(</a:t>
            </a:r>
            <a:r>
              <a:rPr lang="en-US" dirty="0">
                <a:latin typeface="Songti TC" panose="02010600040101010101" pitchFamily="2" charset="-120"/>
                <a:ea typeface="Songti TC" panose="02010600040101010101" pitchFamily="2" charset="-120"/>
              </a:rPr>
              <a:t>dorsal­ ventral axis</a:t>
            </a:r>
            <a:r>
              <a:rPr lang="en-US" altLang="ja-JP" dirty="0">
                <a:latin typeface="Songti TC" panose="02010600040101010101" pitchFamily="2" charset="-120"/>
                <a:ea typeface="Songti TC" panose="02010600040101010101" pitchFamily="2" charset="-120"/>
              </a:rPr>
              <a:t>)</a:t>
            </a:r>
            <a:r>
              <a:rPr lang="ja-JP" altLang="en-US" dirty="0">
                <a:latin typeface="Songti TC" panose="02010600040101010101" pitchFamily="2" charset="-120"/>
                <a:ea typeface="Songti TC" panose="02010600040101010101" pitchFamily="2" charset="-120"/>
              </a:rPr>
              <a:t>垂直的平面</a:t>
            </a:r>
            <a:r>
              <a:rPr lang="en-US" dirty="0">
                <a:latin typeface="Songti TC" panose="02010600040101010101" pitchFamily="2" charset="-120"/>
                <a:ea typeface="Songti TC" panose="02010600040101010101" pitchFamily="2" charset="-120"/>
              </a:rPr>
              <a:t>。</a:t>
            </a:r>
          </a:p>
          <a:p>
            <a:r>
              <a:rPr lang="ja-JP" altLang="en-US" dirty="0">
                <a:latin typeface="Songti TC" panose="02010600040101010101" pitchFamily="2" charset="-120"/>
                <a:ea typeface="Songti TC" panose="02010600040101010101" pitchFamily="2" charset="-120"/>
              </a:rPr>
              <a:t>冠状切面 </a:t>
            </a:r>
            <a:r>
              <a:rPr lang="en-US" altLang="ja-JP" dirty="0">
                <a:latin typeface="Songti TC" panose="02010600040101010101" pitchFamily="2" charset="-120"/>
                <a:ea typeface="Songti TC" panose="02010600040101010101" pitchFamily="2" charset="-120"/>
              </a:rPr>
              <a:t>(</a:t>
            </a:r>
            <a:r>
              <a:rPr lang="en-US" dirty="0">
                <a:latin typeface="Songti TC" panose="02010600040101010101" pitchFamily="2" charset="-120"/>
                <a:ea typeface="Songti TC" panose="02010600040101010101" pitchFamily="2" charset="-120"/>
              </a:rPr>
              <a:t>coronal</a:t>
            </a:r>
            <a:r>
              <a:rPr lang="zh-CN" altLang="en-US" dirty="0">
                <a:latin typeface="Songti TC" panose="02010600040101010101" pitchFamily="2" charset="-120"/>
                <a:ea typeface="Songti TC" panose="02010600040101010101" pitchFamily="2" charset="-120"/>
              </a:rPr>
              <a:t> </a:t>
            </a:r>
            <a:r>
              <a:rPr lang="en-US" altLang="zh-CN" dirty="0">
                <a:latin typeface="Songti TC" panose="02010600040101010101" pitchFamily="2" charset="-120"/>
                <a:ea typeface="Songti TC" panose="02010600040101010101" pitchFamily="2" charset="-120"/>
              </a:rPr>
              <a:t>section</a:t>
            </a:r>
            <a:r>
              <a:rPr lang="en-US" dirty="0">
                <a:latin typeface="Songti TC" panose="02010600040101010101" pitchFamily="2" charset="-120"/>
                <a:ea typeface="Songti TC" panose="02010600040101010101" pitchFamily="2" charset="-120"/>
              </a:rPr>
              <a:t>)</a:t>
            </a:r>
            <a:r>
              <a:rPr lang="zh-CN" altLang="en-US" dirty="0">
                <a:latin typeface="Songti TC" panose="02010600040101010101" pitchFamily="2" charset="-120"/>
                <a:ea typeface="Songti TC" panose="02010600040101010101" pitchFamily="2" charset="-120"/>
              </a:rPr>
              <a:t>，</a:t>
            </a:r>
            <a:r>
              <a:rPr lang="ja-JP" altLang="en-US" dirty="0">
                <a:latin typeface="Songti TC" panose="02010600040101010101" pitchFamily="2" charset="-120"/>
                <a:ea typeface="Songti TC" panose="02010600040101010101" pitchFamily="2" charset="-120"/>
              </a:rPr>
              <a:t>又被称为额状面、横切面或者横截面，是与前</a:t>
            </a:r>
            <a:r>
              <a:rPr lang="en-US" altLang="ja-JP" dirty="0">
                <a:latin typeface="Songti TC" panose="02010600040101010101" pitchFamily="2" charset="-120"/>
                <a:ea typeface="Songti TC" panose="02010600040101010101" pitchFamily="2" charset="-120"/>
              </a:rPr>
              <a:t>-</a:t>
            </a:r>
            <a:r>
              <a:rPr lang="ja-JP" altLang="en-US" dirty="0">
                <a:latin typeface="Songti TC" panose="02010600040101010101" pitchFamily="2" charset="-120"/>
                <a:ea typeface="Songti TC" panose="02010600040101010101" pitchFamily="2" charset="-120"/>
              </a:rPr>
              <a:t>后轴 </a:t>
            </a:r>
            <a:r>
              <a:rPr lang="en-US" altLang="zh-CN" dirty="0">
                <a:latin typeface="Songti TC" panose="02010600040101010101" pitchFamily="2" charset="-120"/>
                <a:ea typeface="Songti TC" panose="02010600040101010101" pitchFamily="2" charset="-120"/>
              </a:rPr>
              <a:t>(</a:t>
            </a:r>
            <a:r>
              <a:rPr lang="en-US" dirty="0">
                <a:latin typeface="Songti TC" panose="02010600040101010101" pitchFamily="2" charset="-120"/>
                <a:ea typeface="Songti TC" panose="02010600040101010101" pitchFamily="2" charset="-120"/>
              </a:rPr>
              <a:t>anterior-posterior axis, </a:t>
            </a:r>
            <a:r>
              <a:rPr lang="ja-JP" altLang="en-US" dirty="0">
                <a:latin typeface="Songti TC" panose="02010600040101010101" pitchFamily="2" charset="-120"/>
                <a:ea typeface="Songti TC" panose="02010600040101010101" pitchFamily="2" charset="-120"/>
              </a:rPr>
              <a:t>又被称作喙</a:t>
            </a:r>
            <a:r>
              <a:rPr lang="en-US" altLang="ja-JP" dirty="0">
                <a:latin typeface="Songti TC" panose="02010600040101010101" pitchFamily="2" charset="-120"/>
                <a:ea typeface="Songti TC" panose="02010600040101010101" pitchFamily="2" charset="-120"/>
              </a:rPr>
              <a:t>-</a:t>
            </a:r>
            <a:r>
              <a:rPr lang="ja-JP" altLang="en-US" dirty="0">
                <a:latin typeface="Songti TC" panose="02010600040101010101" pitchFamily="2" charset="-120"/>
                <a:ea typeface="Songti TC" panose="02010600040101010101" pitchFamily="2" charset="-120"/>
              </a:rPr>
              <a:t>尾轴 </a:t>
            </a:r>
            <a:r>
              <a:rPr lang="en-US" altLang="ja-JP" dirty="0">
                <a:latin typeface="Songti TC" panose="02010600040101010101" pitchFamily="2" charset="-120"/>
                <a:ea typeface="Songti TC" panose="02010600040101010101" pitchFamily="2" charset="-120"/>
              </a:rPr>
              <a:t>(</a:t>
            </a:r>
            <a:r>
              <a:rPr lang="en-US" dirty="0">
                <a:latin typeface="Songti TC" panose="02010600040101010101" pitchFamily="2" charset="-120"/>
                <a:ea typeface="Songti TC" panose="02010600040101010101" pitchFamily="2" charset="-120"/>
              </a:rPr>
              <a:t>rostral-caudal axis)</a:t>
            </a:r>
            <a:r>
              <a:rPr lang="en-US" dirty="0" err="1">
                <a:latin typeface="Songti TC" panose="02010600040101010101" pitchFamily="2" charset="-120"/>
                <a:ea typeface="Songti TC" panose="02010600040101010101" pitchFamily="2" charset="-120"/>
              </a:rPr>
              <a:t>垂直的平面</a:t>
            </a:r>
            <a:r>
              <a:rPr lang="zh-CN" altLang="en-US" dirty="0">
                <a:latin typeface="Songti TC" panose="02010600040101010101" pitchFamily="2" charset="-120"/>
                <a:ea typeface="Songti TC" panose="02010600040101010101" pitchFamily="2" charset="-120"/>
              </a:rPr>
              <a:t>。 </a:t>
            </a:r>
            <a:endParaRPr lang="en-US" altLang="ja-JP" dirty="0">
              <a:latin typeface="Songti TC" panose="02010600040101010101" pitchFamily="2" charset="-120"/>
              <a:ea typeface="Songti TC" panose="02010600040101010101" pitchFamily="2" charset="-120"/>
            </a:endParaRPr>
          </a:p>
          <a:p>
            <a:pPr marL="0" indent="0">
              <a:buNone/>
            </a:pPr>
            <a:endParaRPr lang="en-US" dirty="0"/>
          </a:p>
          <a:p>
            <a:endParaRPr lang="en-US" dirty="0"/>
          </a:p>
        </p:txBody>
      </p:sp>
      <p:sp>
        <p:nvSpPr>
          <p:cNvPr id="8" name="Title 7"/>
          <p:cNvSpPr>
            <a:spLocks noGrp="1"/>
          </p:cNvSpPr>
          <p:nvPr>
            <p:ph type="title"/>
          </p:nvPr>
        </p:nvSpPr>
        <p:spPr/>
        <p:txBody>
          <a:bodyPr/>
          <a:lstStyle/>
          <a:p>
            <a:endParaRPr lang="en-US"/>
          </a:p>
        </p:txBody>
      </p:sp>
      <p:pic>
        <p:nvPicPr>
          <p:cNvPr id="4" name="Picture 7" descr="&#10;001008.jpg                                                     001B5403Macintosh HD                   B55BF55B:"/>
          <p:cNvPicPr>
            <a:picLocks noChangeAspect="1" noChangeArrowheads="1"/>
          </p:cNvPicPr>
          <p:nvPr/>
        </p:nvPicPr>
        <p:blipFill>
          <a:blip r:embed="rId2"/>
          <a:srcRect/>
          <a:stretch>
            <a:fillRect/>
          </a:stretch>
        </p:blipFill>
        <p:spPr bwMode="auto">
          <a:xfrm>
            <a:off x="6248400" y="1546225"/>
            <a:ext cx="28194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1"/>
          <p:cNvSpPr>
            <a:spLocks noChangeArrowheads="1"/>
          </p:cNvSpPr>
          <p:nvPr/>
        </p:nvSpPr>
        <p:spPr bwMode="auto">
          <a:xfrm>
            <a:off x="9190039" y="2003425"/>
            <a:ext cx="915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a:solidFill>
                  <a:srgbClr val="951206"/>
                </a:solidFill>
                <a:latin typeface="Arial" panose="020B0604020202020204" pitchFamily="34" charset="0"/>
                <a:ea typeface="MS PGothic" panose="020B0600070205080204" pitchFamily="34" charset="-128"/>
              </a:rPr>
              <a:t>sagittal</a:t>
            </a:r>
            <a:endParaRPr lang="zh-CN" altLang="en-US" sz="1800">
              <a:latin typeface="Arial" panose="020B0604020202020204" pitchFamily="34" charset="0"/>
              <a:ea typeface="黑体" panose="02010609060101010101" pitchFamily="49" charset="-122"/>
            </a:endParaRPr>
          </a:p>
        </p:txBody>
      </p:sp>
      <p:sp>
        <p:nvSpPr>
          <p:cNvPr id="6" name="矩形 2"/>
          <p:cNvSpPr>
            <a:spLocks noChangeArrowheads="1"/>
          </p:cNvSpPr>
          <p:nvPr/>
        </p:nvSpPr>
        <p:spPr bwMode="auto">
          <a:xfrm>
            <a:off x="9190038" y="3762375"/>
            <a:ext cx="12493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a:solidFill>
                  <a:srgbClr val="951206"/>
                </a:solidFill>
                <a:latin typeface="Arial" panose="020B0604020202020204" pitchFamily="34" charset="0"/>
                <a:ea typeface="MS PGothic" panose="020B0600070205080204" pitchFamily="34" charset="-128"/>
              </a:rPr>
              <a:t>horizontal </a:t>
            </a:r>
            <a:endParaRPr lang="zh-CN" altLang="en-US" sz="1800">
              <a:latin typeface="Arial" panose="020B0604020202020204" pitchFamily="34" charset="0"/>
              <a:ea typeface="黑体" panose="02010609060101010101" pitchFamily="49" charset="-122"/>
            </a:endParaRPr>
          </a:p>
        </p:txBody>
      </p:sp>
      <p:sp>
        <p:nvSpPr>
          <p:cNvPr id="7" name="矩形 11"/>
          <p:cNvSpPr>
            <a:spLocks noChangeArrowheads="1"/>
          </p:cNvSpPr>
          <p:nvPr/>
        </p:nvSpPr>
        <p:spPr bwMode="auto">
          <a:xfrm>
            <a:off x="9190039" y="5421314"/>
            <a:ext cx="1006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sz="1800">
                <a:solidFill>
                  <a:srgbClr val="951206"/>
                </a:solidFill>
                <a:latin typeface="Arial" panose="020B0604020202020204" pitchFamily="34" charset="0"/>
                <a:ea typeface="MS PGothic" panose="020B0600070205080204" pitchFamily="34" charset="-128"/>
              </a:rPr>
              <a:t>coronal </a:t>
            </a:r>
            <a:endParaRPr lang="zh-CN" altLang="en-US" sz="1800">
              <a:latin typeface="Arial" panose="020B0604020202020204" pitchFamily="34" charset="0"/>
              <a:ea typeface="黑体" panose="02010609060101010101" pitchFamily="49" charset="-122"/>
            </a:endParaRPr>
          </a:p>
        </p:txBody>
      </p:sp>
      <p:pic>
        <p:nvPicPr>
          <p:cNvPr id="2050" name="Picture 2" descr="Anatomical Terminology – Foundations of Neuroscience">
            <a:extLst>
              <a:ext uri="{FF2B5EF4-FFF2-40B4-BE49-F238E27FC236}">
                <a16:creationId xmlns:a16="http://schemas.microsoft.com/office/drawing/2014/main" id="{EC4242BB-1933-40DB-57D6-53BF62A5B9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8523" y="4653337"/>
            <a:ext cx="3892062" cy="20494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40220185401"/>
          <p:cNvPicPr>
            <a:picLocks noChangeAspect="1"/>
          </p:cNvPicPr>
          <p:nvPr/>
        </p:nvPicPr>
        <p:blipFill>
          <a:blip r:embed="rId2"/>
          <a:stretch>
            <a:fillRect/>
          </a:stretch>
        </p:blipFill>
        <p:spPr>
          <a:xfrm>
            <a:off x="158750" y="0"/>
            <a:ext cx="11873865" cy="6858000"/>
          </a:xfrm>
          <a:prstGeom prst="rect">
            <a:avLst/>
          </a:prstGeom>
        </p:spPr>
      </p:pic>
      <p:sp>
        <p:nvSpPr>
          <p:cNvPr id="3" name="Title 2"/>
          <p:cNvSpPr>
            <a:spLocks noGrp="1"/>
          </p:cNvSpPr>
          <p:nvPr>
            <p:ph type="title"/>
          </p:nvPr>
        </p:nvSpPr>
        <p:spPr/>
        <p:txBody>
          <a:bodyPr/>
          <a:lstStyle/>
          <a:p>
            <a:endParaRPr 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31,&quot;width&quot;:8640}"/>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79,&quot;width&quot;:409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5395</Words>
  <Application>Microsoft Office PowerPoint</Application>
  <PresentationFormat>Widescreen</PresentationFormat>
  <Paragraphs>429</Paragraphs>
  <Slides>79</Slides>
  <Notes>25</Notes>
  <HiddenSlides>0</HiddenSlides>
  <MMClips>4</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2" baseType="lpstr">
      <vt:lpstr>Dauphin</vt:lpstr>
      <vt:lpstr>HiddenHorzOCR</vt:lpstr>
      <vt:lpstr>Songti TC</vt:lpstr>
      <vt:lpstr>方正仿宋_GBK</vt:lpstr>
      <vt:lpstr>华文楷体</vt:lpstr>
      <vt:lpstr>楷体_GB2312</vt:lpstr>
      <vt:lpstr>微软雅黑</vt:lpstr>
      <vt:lpstr>Arial</vt:lpstr>
      <vt:lpstr>Calibri</vt:lpstr>
      <vt:lpstr>Times</vt:lpstr>
      <vt:lpstr>Wingdings</vt:lpstr>
      <vt:lpstr>Office 主题</vt:lpstr>
      <vt:lpstr>图像文档</vt:lpstr>
      <vt:lpstr>神经系统基本结构和膜电位</vt:lpstr>
      <vt:lpstr>本节内容</vt:lpstr>
      <vt:lpstr>神经系统疾病的全球负担</vt:lpstr>
      <vt:lpstr>神经系统</vt:lpstr>
      <vt:lpstr>神经系统</vt:lpstr>
      <vt:lpstr>CNS的结构</vt:lpstr>
      <vt:lpstr>PowerPoint Presentation</vt:lpstr>
      <vt:lpstr>PowerPoint Presentation</vt:lpstr>
      <vt:lpstr>PowerPoint Presentation</vt:lpstr>
      <vt:lpstr>Spinal cord （脊髓）</vt:lpstr>
      <vt:lpstr>Medulla (延髓)</vt:lpstr>
      <vt:lpstr>Pons (脑桥)</vt:lpstr>
      <vt:lpstr>Midbrain （中脑）</vt:lpstr>
      <vt:lpstr>Diencephalon （间脑）</vt:lpstr>
      <vt:lpstr>Thalamus （丘脑）</vt:lpstr>
      <vt:lpstr>Hypothalamus (下丘脑)</vt:lpstr>
      <vt:lpstr>Pituitary gland （脑垂体）</vt:lpstr>
      <vt:lpstr>大脑 (cerebrum) 半球</vt:lpstr>
      <vt:lpstr>Functional &amp; structural areas of the cerebral cortex</vt:lpstr>
      <vt:lpstr>Functional &amp; structural areas of the cerebral cortex</vt:lpstr>
      <vt:lpstr> </vt:lpstr>
      <vt:lpstr>神经系统含有神经元与神经胶质细胞 </vt:lpstr>
      <vt:lpstr>神经元的结构: </vt:lpstr>
      <vt:lpstr>一些有代表性的神经元：</vt:lpstr>
      <vt:lpstr>神经元 (nerve cells)</vt:lpstr>
      <vt:lpstr>Nerve cell body (perikaryon or soma)</vt:lpstr>
      <vt:lpstr>神经元的结构与功能: </vt:lpstr>
      <vt:lpstr>Dendrites</vt:lpstr>
      <vt:lpstr>Axons: structure</vt:lpstr>
      <vt:lpstr>神经元细胞骨架</vt:lpstr>
      <vt:lpstr>神经元蛋白质合成和转运</vt:lpstr>
      <vt:lpstr>神经系统含有神经元与神经胶质细胞 </vt:lpstr>
      <vt:lpstr>神经元分类</vt:lpstr>
      <vt:lpstr>神经元分类</vt:lpstr>
      <vt:lpstr>神经元分类</vt:lpstr>
      <vt:lpstr>神经元分类</vt:lpstr>
      <vt:lpstr>神经元分类</vt:lpstr>
      <vt:lpstr>神经元分类</vt:lpstr>
      <vt:lpstr>神经元分类</vt:lpstr>
      <vt:lpstr>The neuron</vt:lpstr>
      <vt:lpstr>突触 (synapse)</vt:lpstr>
      <vt:lpstr>突触 </vt:lpstr>
      <vt:lpstr>突触 </vt:lpstr>
      <vt:lpstr>突触 </vt:lpstr>
      <vt:lpstr>突触前成分</vt:lpstr>
      <vt:lpstr>突触前成分</vt:lpstr>
      <vt:lpstr>突触间隙 (synaptic cleft) </vt:lpstr>
      <vt:lpstr>突触后成分</vt:lpstr>
      <vt:lpstr>电突触 (electrical synapse)  </vt:lpstr>
      <vt:lpstr>PowerPoint Presentation</vt:lpstr>
      <vt:lpstr>神经胶质细胞(neuroglia cell) </vt:lpstr>
      <vt:lpstr>神经胶质细胞  </vt:lpstr>
      <vt:lpstr>Glial Cells</vt:lpstr>
      <vt:lpstr>少突胶质细胞和施万细胞在CNS与PNS发挥类似功能：髓鞘（myelin sheath）</vt:lpstr>
      <vt:lpstr>PowerPoint Presentation</vt:lpstr>
      <vt:lpstr>PowerPoint Presentation</vt:lpstr>
      <vt:lpstr>周围神经胶质细胞  </vt:lpstr>
      <vt:lpstr>神经胶质细胞的功能 </vt:lpstr>
      <vt:lpstr>神经胶质细胞的功能 </vt:lpstr>
      <vt:lpstr>神经胶质细胞的功能 </vt:lpstr>
      <vt:lpstr>神经胶质细胞的功能 </vt:lpstr>
      <vt:lpstr>Supporting cells</vt:lpstr>
      <vt:lpstr>Connections in the brain</vt:lpstr>
      <vt:lpstr>Nerve cell communication</vt:lpstr>
      <vt:lpstr>神经元的物质转运功能</vt:lpstr>
      <vt:lpstr>神经元膜的物质转运方式</vt:lpstr>
      <vt:lpstr>被动转运与主动运输</vt:lpstr>
      <vt:lpstr>被动转运与主动运输</vt:lpstr>
      <vt:lpstr>2003诺贝尔奖：Peter Agre和Rmackinnon发现细胞膜通道</vt:lpstr>
      <vt:lpstr>离子通道 (ion channel)</vt:lpstr>
      <vt:lpstr>PowerPoint Presentation</vt:lpstr>
      <vt:lpstr>电压门控离子通道</vt:lpstr>
      <vt:lpstr>乙酰胆碱受体：配体门控型离子通道</vt:lpstr>
      <vt:lpstr>钠-钾泵 (sodium-potassium pump)</vt:lpstr>
      <vt:lpstr>神经元生物电记录技术</vt:lpstr>
      <vt:lpstr>膜片钳 (patch clamp) 记录</vt:lpstr>
      <vt:lpstr>Membrane potential</vt:lpstr>
      <vt:lpstr>复习题</vt:lpstr>
      <vt:lpstr>下节课预告</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神经细胞与信号传递</dc:title>
  <dc:creator>zhangpb</dc:creator>
  <cp:lastModifiedBy>Office</cp:lastModifiedBy>
  <cp:revision>54</cp:revision>
  <dcterms:created xsi:type="dcterms:W3CDTF">2022-01-27T04:45:00Z</dcterms:created>
  <dcterms:modified xsi:type="dcterms:W3CDTF">2024-02-26T09:41:50Z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C59866D107734C008EBA1725994AA135_13</vt:lpwstr>
  </property>
  <property fmtid="{D5CDD505-2E9C-101B-9397-08002B2CF9AE}" pid="3" name="KSOProductBuildVer">
    <vt:lpwstr>2052-12.1.0.16250</vt:lpwstr>
  </property>
</Properties>
</file>